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31461-54C7-4F05-82CF-69819D21B0AC}" type="datetimeFigureOut">
              <a:rPr lang="en-US" smtClean="0"/>
              <a:t>4/16/2025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94DCE4-F70D-4A63-97E4-755AD311FF1E}" type="slidenum">
              <a:rPr lang="en-US" smtClean="0"/>
              <a:t>‹#›</a:t>
            </a:fld>
            <a:endParaRPr lang="en-US"/>
          </a:p>
        </p:txBody>
      </p:sp>
    </p:spTree>
    <p:extLst>
      <p:ext uri="{BB962C8B-B14F-4D97-AF65-F5344CB8AC3E}">
        <p14:creationId xmlns:p14="http://schemas.microsoft.com/office/powerpoint/2010/main" val="4050541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4DCE4-F70D-4A63-97E4-755AD311FF1E}" type="slidenum">
              <a:rPr lang="en-US" smtClean="0"/>
              <a:t>2</a:t>
            </a:fld>
            <a:endParaRPr lang="en-US"/>
          </a:p>
        </p:txBody>
      </p:sp>
    </p:spTree>
    <p:extLst>
      <p:ext uri="{BB962C8B-B14F-4D97-AF65-F5344CB8AC3E}">
        <p14:creationId xmlns:p14="http://schemas.microsoft.com/office/powerpoint/2010/main" val="649094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75AA23-030D-408F-A393-D8422665B3A2}" type="datetime1">
              <a:rPr lang="en-US" smtClean="0"/>
              <a:t>4/16/2025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07CA19C-7BB6-455C-8EEF-0179506933FA}"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203359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C3EEDE-3527-4F28-AC22-10D7E2BCD998}" type="datetime1">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7CA19C-7BB6-455C-8EEF-0179506933FA}" type="slidenum">
              <a:rPr lang="en-US" smtClean="0"/>
              <a:t>‹#›</a:t>
            </a:fld>
            <a:endParaRPr lang="en-US"/>
          </a:p>
        </p:txBody>
      </p:sp>
    </p:spTree>
    <p:extLst>
      <p:ext uri="{BB962C8B-B14F-4D97-AF65-F5344CB8AC3E}">
        <p14:creationId xmlns:p14="http://schemas.microsoft.com/office/powerpoint/2010/main" val="14679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C4DFD1-7107-4075-B193-34F2D2F93754}" type="datetime1">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7CA19C-7BB6-455C-8EEF-0179506933FA}" type="slidenum">
              <a:rPr lang="en-US" smtClean="0"/>
              <a:t>‹#›</a:t>
            </a:fld>
            <a:endParaRPr lang="en-US"/>
          </a:p>
        </p:txBody>
      </p:sp>
    </p:spTree>
    <p:extLst>
      <p:ext uri="{BB962C8B-B14F-4D97-AF65-F5344CB8AC3E}">
        <p14:creationId xmlns:p14="http://schemas.microsoft.com/office/powerpoint/2010/main" val="236346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C222E3-5DE0-47EB-8FD2-F01ED3185F93}" type="datetime1">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7CA19C-7BB6-455C-8EEF-0179506933FA}" type="slidenum">
              <a:rPr lang="en-US" smtClean="0"/>
              <a:t>‹#›</a:t>
            </a:fld>
            <a:endParaRPr lang="en-US"/>
          </a:p>
        </p:txBody>
      </p:sp>
    </p:spTree>
    <p:extLst>
      <p:ext uri="{BB962C8B-B14F-4D97-AF65-F5344CB8AC3E}">
        <p14:creationId xmlns:p14="http://schemas.microsoft.com/office/powerpoint/2010/main" val="1742627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056888-CEF1-4A06-BC1F-44D1FF9F71A8}" type="datetime1">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7CA19C-7BB6-455C-8EEF-0179506933FA}"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220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011A47-BD2A-4341-9B53-3D2047AD9E5A}" type="datetime1">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7CA19C-7BB6-455C-8EEF-0179506933FA}" type="slidenum">
              <a:rPr lang="en-US" smtClean="0"/>
              <a:t>‹#›</a:t>
            </a:fld>
            <a:endParaRPr lang="en-US"/>
          </a:p>
        </p:txBody>
      </p:sp>
    </p:spTree>
    <p:extLst>
      <p:ext uri="{BB962C8B-B14F-4D97-AF65-F5344CB8AC3E}">
        <p14:creationId xmlns:p14="http://schemas.microsoft.com/office/powerpoint/2010/main" val="382378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B10E1B-4676-42E9-938C-109D85C83A19}" type="datetime1">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7CA19C-7BB6-455C-8EEF-0179506933FA}" type="slidenum">
              <a:rPr lang="en-US" smtClean="0"/>
              <a:t>‹#›</a:t>
            </a:fld>
            <a:endParaRPr lang="en-US"/>
          </a:p>
        </p:txBody>
      </p:sp>
    </p:spTree>
    <p:extLst>
      <p:ext uri="{BB962C8B-B14F-4D97-AF65-F5344CB8AC3E}">
        <p14:creationId xmlns:p14="http://schemas.microsoft.com/office/powerpoint/2010/main" val="239003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EB0A17-EF7D-478E-8FBD-0473ECFA6B77}" type="datetime1">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7CA19C-7BB6-455C-8EEF-0179506933FA}" type="slidenum">
              <a:rPr lang="en-US" smtClean="0"/>
              <a:t>‹#›</a:t>
            </a:fld>
            <a:endParaRPr lang="en-US"/>
          </a:p>
        </p:txBody>
      </p:sp>
    </p:spTree>
    <p:extLst>
      <p:ext uri="{BB962C8B-B14F-4D97-AF65-F5344CB8AC3E}">
        <p14:creationId xmlns:p14="http://schemas.microsoft.com/office/powerpoint/2010/main" val="2547803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D96841-B78E-4563-BB7D-F0B94B54B552}" type="datetime1">
              <a:rPr lang="en-US" smtClean="0"/>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7CA19C-7BB6-455C-8EEF-0179506933FA}" type="slidenum">
              <a:rPr lang="en-US" smtClean="0"/>
              <a:t>‹#›</a:t>
            </a:fld>
            <a:endParaRPr lang="en-US"/>
          </a:p>
        </p:txBody>
      </p:sp>
    </p:spTree>
    <p:extLst>
      <p:ext uri="{BB962C8B-B14F-4D97-AF65-F5344CB8AC3E}">
        <p14:creationId xmlns:p14="http://schemas.microsoft.com/office/powerpoint/2010/main" val="107045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0239F6-F696-4A9F-BA4E-57A72EEF4D1F}" type="datetime1">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7CA19C-7BB6-455C-8EEF-0179506933FA}" type="slidenum">
              <a:rPr lang="en-US" smtClean="0"/>
              <a:t>‹#›</a:t>
            </a:fld>
            <a:endParaRPr lang="en-US"/>
          </a:p>
        </p:txBody>
      </p:sp>
    </p:spTree>
    <p:extLst>
      <p:ext uri="{BB962C8B-B14F-4D97-AF65-F5344CB8AC3E}">
        <p14:creationId xmlns:p14="http://schemas.microsoft.com/office/powerpoint/2010/main" val="309790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22D70-C8FA-48A7-934B-59B1173628D9}" type="datetime1">
              <a:rPr lang="en-US" smtClean="0"/>
              <a:t>4/16/2025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7CA19C-7BB6-455C-8EEF-0179506933FA}" type="slidenum">
              <a:rPr lang="en-US" smtClean="0"/>
              <a:t>‹#›</a:t>
            </a:fld>
            <a:endParaRPr lang="en-US"/>
          </a:p>
        </p:txBody>
      </p:sp>
    </p:spTree>
    <p:extLst>
      <p:ext uri="{BB962C8B-B14F-4D97-AF65-F5344CB8AC3E}">
        <p14:creationId xmlns:p14="http://schemas.microsoft.com/office/powerpoint/2010/main" val="2371621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AB64FBF3-9D29-4A55-AC53-2169CE0FD2D7}" type="datetime1">
              <a:rPr lang="en-US" smtClean="0"/>
              <a:t>4/16/2025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07CA19C-7BB6-455C-8EEF-0179506933FA}" type="slidenum">
              <a:rPr lang="en-US" smtClean="0"/>
              <a:t>‹#›</a:t>
            </a:fld>
            <a:endParaRPr lang="en-US"/>
          </a:p>
        </p:txBody>
      </p:sp>
    </p:spTree>
    <p:extLst>
      <p:ext uri="{BB962C8B-B14F-4D97-AF65-F5344CB8AC3E}">
        <p14:creationId xmlns:p14="http://schemas.microsoft.com/office/powerpoint/2010/main" val="105059912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F48863-5BE5-42C6-2DE8-49FAAF27892C}"/>
              </a:ext>
            </a:extLst>
          </p:cNvPr>
          <p:cNvSpPr txBox="1"/>
          <p:nvPr/>
        </p:nvSpPr>
        <p:spPr>
          <a:xfrm>
            <a:off x="8482553" y="1585243"/>
            <a:ext cx="3469064" cy="3600986"/>
          </a:xfrm>
          <a:prstGeom prst="rect">
            <a:avLst/>
          </a:prstGeom>
          <a:noFill/>
        </p:spPr>
        <p:txBody>
          <a:bodyPr wrap="square" rtlCol="0">
            <a:spAutoFit/>
          </a:bodyPr>
          <a:lstStyle/>
          <a:p>
            <a:r>
              <a:rPr lang="en-US" sz="3600" dirty="0">
                <a:latin typeface="Rockwell Extra Bold" panose="02060903040505020403" pitchFamily="18" charset="0"/>
              </a:rPr>
              <a:t> </a:t>
            </a:r>
            <a:r>
              <a:rPr lang="en-US" sz="3200" dirty="0">
                <a:latin typeface="Rockwell Extra Bold" panose="02060903040505020403" pitchFamily="18" charset="0"/>
              </a:rPr>
              <a:t>Analysis and predictions  of the </a:t>
            </a:r>
          </a:p>
          <a:p>
            <a:r>
              <a:rPr lang="en-US" sz="3200" dirty="0">
                <a:latin typeface="Rockwell Extra Bold" panose="02060903040505020403" pitchFamily="18" charset="0"/>
              </a:rPr>
              <a:t>New York taxi market</a:t>
            </a:r>
          </a:p>
          <a:p>
            <a:r>
              <a:rPr lang="en-US" sz="3200" dirty="0">
                <a:latin typeface="Rockwell Extra Bold" panose="02060903040505020403" pitchFamily="18" charset="0"/>
              </a:rPr>
              <a:t>May-June 2020</a:t>
            </a:r>
          </a:p>
        </p:txBody>
      </p:sp>
      <p:sp>
        <p:nvSpPr>
          <p:cNvPr id="7" name="TextBox 6">
            <a:extLst>
              <a:ext uri="{FF2B5EF4-FFF2-40B4-BE49-F238E27FC236}">
                <a16:creationId xmlns:a16="http://schemas.microsoft.com/office/drawing/2014/main" id="{06C269BB-5CE6-F9C6-B643-9C6D1C7CA4BA}"/>
              </a:ext>
            </a:extLst>
          </p:cNvPr>
          <p:cNvSpPr txBox="1"/>
          <p:nvPr/>
        </p:nvSpPr>
        <p:spPr>
          <a:xfrm>
            <a:off x="9351389" y="5835192"/>
            <a:ext cx="2204301" cy="369332"/>
          </a:xfrm>
          <a:prstGeom prst="rect">
            <a:avLst/>
          </a:prstGeom>
          <a:noFill/>
        </p:spPr>
        <p:txBody>
          <a:bodyPr wrap="square" rtlCol="0">
            <a:spAutoFit/>
          </a:bodyPr>
          <a:lstStyle/>
          <a:p>
            <a:r>
              <a:rPr lang="en-US" dirty="0">
                <a:latin typeface="Bahnschrift Condensed" panose="020B0502040204020203" pitchFamily="34" charset="0"/>
              </a:rPr>
              <a:t>          Simona </a:t>
            </a:r>
            <a:r>
              <a:rPr lang="en-US" dirty="0" err="1">
                <a:latin typeface="Bahnschrift Condensed" panose="020B0502040204020203" pitchFamily="34" charset="0"/>
              </a:rPr>
              <a:t>Hristescu</a:t>
            </a:r>
            <a:endParaRPr lang="en-US" dirty="0">
              <a:latin typeface="Bahnschrift Condensed" panose="020B0502040204020203" pitchFamily="34" charset="0"/>
            </a:endParaRPr>
          </a:p>
        </p:txBody>
      </p:sp>
      <p:sp>
        <p:nvSpPr>
          <p:cNvPr id="2" name="Rectangle: Rounded Corners 1">
            <a:extLst>
              <a:ext uri="{FF2B5EF4-FFF2-40B4-BE49-F238E27FC236}">
                <a16:creationId xmlns:a16="http://schemas.microsoft.com/office/drawing/2014/main" id="{B1302C08-512F-A0F3-333A-20468A6E2969}"/>
              </a:ext>
            </a:extLst>
          </p:cNvPr>
          <p:cNvSpPr/>
          <p:nvPr/>
        </p:nvSpPr>
        <p:spPr>
          <a:xfrm>
            <a:off x="491614" y="422787"/>
            <a:ext cx="7990940" cy="59681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4B22504-E6C1-7863-CA0F-5913011A7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083" y="889000"/>
            <a:ext cx="7620000" cy="5080000"/>
          </a:xfrm>
          <a:prstGeom prst="rect">
            <a:avLst/>
          </a:prstGeom>
        </p:spPr>
      </p:pic>
    </p:spTree>
    <p:extLst>
      <p:ext uri="{BB962C8B-B14F-4D97-AF65-F5344CB8AC3E}">
        <p14:creationId xmlns:p14="http://schemas.microsoft.com/office/powerpoint/2010/main" val="394947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82392A9-6979-F211-C435-20E2C45957C4}"/>
              </a:ext>
            </a:extLst>
          </p:cNvPr>
          <p:cNvSpPr>
            <a:spLocks noGrp="1"/>
          </p:cNvSpPr>
          <p:nvPr>
            <p:ph type="sldNum" sz="quarter" idx="12"/>
          </p:nvPr>
        </p:nvSpPr>
        <p:spPr/>
        <p:txBody>
          <a:bodyPr>
            <a:normAutofit lnSpcReduction="10000"/>
          </a:bodyPr>
          <a:lstStyle/>
          <a:p>
            <a:fld id="{907CA19C-7BB6-455C-8EEF-0179506933FA}" type="slidenum">
              <a:rPr lang="en-US" smtClean="0"/>
              <a:t>10</a:t>
            </a:fld>
            <a:endParaRPr lang="en-US"/>
          </a:p>
        </p:txBody>
      </p:sp>
      <p:sp>
        <p:nvSpPr>
          <p:cNvPr id="2" name="Rectangle: Rounded Corners 1">
            <a:extLst>
              <a:ext uri="{FF2B5EF4-FFF2-40B4-BE49-F238E27FC236}">
                <a16:creationId xmlns:a16="http://schemas.microsoft.com/office/drawing/2014/main" id="{986AE008-AC7E-303A-7B00-C6D98C6F05FF}"/>
              </a:ext>
            </a:extLst>
          </p:cNvPr>
          <p:cNvSpPr/>
          <p:nvPr/>
        </p:nvSpPr>
        <p:spPr>
          <a:xfrm>
            <a:off x="285135" y="196645"/>
            <a:ext cx="6007510" cy="36772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74C3A8F-4D71-9C58-1FAA-F3CA37E91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29" y="487330"/>
            <a:ext cx="5485314" cy="3074406"/>
          </a:xfrm>
          <a:prstGeom prst="rect">
            <a:avLst/>
          </a:prstGeom>
        </p:spPr>
      </p:pic>
      <p:sp>
        <p:nvSpPr>
          <p:cNvPr id="11" name="Arrow: Right 10">
            <a:extLst>
              <a:ext uri="{FF2B5EF4-FFF2-40B4-BE49-F238E27FC236}">
                <a16:creationId xmlns:a16="http://schemas.microsoft.com/office/drawing/2014/main" id="{3DD0F8AC-4E6C-8AA2-17BD-58BB985DFE20}"/>
              </a:ext>
            </a:extLst>
          </p:cNvPr>
          <p:cNvSpPr/>
          <p:nvPr/>
        </p:nvSpPr>
        <p:spPr>
          <a:xfrm>
            <a:off x="6636976" y="2521639"/>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7F6D5544-44A9-A5DB-6E91-D11FA1BF121B}"/>
              </a:ext>
            </a:extLst>
          </p:cNvPr>
          <p:cNvSpPr/>
          <p:nvPr/>
        </p:nvSpPr>
        <p:spPr>
          <a:xfrm>
            <a:off x="6624886" y="2800630"/>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5B08B46-C26C-02DC-815C-4FB0ABCAA238}"/>
              </a:ext>
            </a:extLst>
          </p:cNvPr>
          <p:cNvSpPr/>
          <p:nvPr/>
        </p:nvSpPr>
        <p:spPr>
          <a:xfrm>
            <a:off x="6649065" y="3055166"/>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CAE9E054-FE55-783E-1703-42B48B824354}"/>
              </a:ext>
            </a:extLst>
          </p:cNvPr>
          <p:cNvSpPr/>
          <p:nvPr/>
        </p:nvSpPr>
        <p:spPr>
          <a:xfrm>
            <a:off x="1171126" y="5232823"/>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DC59B3E-29BB-C719-43B8-B0048FA3E75B}"/>
              </a:ext>
            </a:extLst>
          </p:cNvPr>
          <p:cNvSpPr/>
          <p:nvPr/>
        </p:nvSpPr>
        <p:spPr>
          <a:xfrm>
            <a:off x="1174388" y="5504442"/>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180191C-A890-38CD-B260-D7FCC37EBA3A}"/>
              </a:ext>
            </a:extLst>
          </p:cNvPr>
          <p:cNvSpPr/>
          <p:nvPr/>
        </p:nvSpPr>
        <p:spPr>
          <a:xfrm>
            <a:off x="1171126" y="5742459"/>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213C9AE-F78C-E234-6074-5748B2C5324D}"/>
              </a:ext>
            </a:extLst>
          </p:cNvPr>
          <p:cNvSpPr txBox="1"/>
          <p:nvPr/>
        </p:nvSpPr>
        <p:spPr>
          <a:xfrm>
            <a:off x="6806381" y="729222"/>
            <a:ext cx="4304071" cy="2554545"/>
          </a:xfrm>
          <a:prstGeom prst="rect">
            <a:avLst/>
          </a:prstGeom>
          <a:noFill/>
        </p:spPr>
        <p:txBody>
          <a:bodyPr wrap="square">
            <a:spAutoFit/>
          </a:bodyPr>
          <a:lstStyle/>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Which vehicles have the highest tip per mile?</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Private Vehicles</a:t>
            </a:r>
          </a:p>
          <a:p>
            <a:r>
              <a:rPr lang="en-US" sz="1600" dirty="0">
                <a:latin typeface="Bahnschrift SemiBold Condensed" panose="020B0502040204020203" pitchFamily="34" charset="0"/>
              </a:rPr>
              <a:t>Have the overwhelming majority of tips per mile.</a:t>
            </a:r>
          </a:p>
          <a:p>
            <a:r>
              <a:rPr lang="en-US" sz="1600" dirty="0">
                <a:latin typeface="Bahnschrift SemiBold Condensed" panose="020B0502040204020203" pitchFamily="34" charset="0"/>
              </a:rPr>
              <a:t>This may indicate:</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Longer trips or more generous customers</a:t>
            </a:r>
          </a:p>
          <a:p>
            <a:r>
              <a:rPr lang="en-US" sz="1600" dirty="0">
                <a:latin typeface="Bahnschrift SemiBold Condensed" panose="020B0502040204020203" pitchFamily="34" charset="0"/>
              </a:rPr>
              <a:t>May offer a more personalized / comfortable experience</a:t>
            </a:r>
          </a:p>
          <a:p>
            <a:r>
              <a:rPr lang="en-US" sz="1600" dirty="0">
                <a:latin typeface="Bahnschrift SemiBold Condensed" panose="020B0502040204020203" pitchFamily="34" charset="0"/>
              </a:rPr>
              <a:t>More trips in total =&gt; higher total amount</a:t>
            </a:r>
          </a:p>
        </p:txBody>
      </p:sp>
      <p:sp>
        <p:nvSpPr>
          <p:cNvPr id="20" name="TextBox 19">
            <a:extLst>
              <a:ext uri="{FF2B5EF4-FFF2-40B4-BE49-F238E27FC236}">
                <a16:creationId xmlns:a16="http://schemas.microsoft.com/office/drawing/2014/main" id="{4C74A79C-538F-CFC1-6671-BBEEA9B7B122}"/>
              </a:ext>
            </a:extLst>
          </p:cNvPr>
          <p:cNvSpPr txBox="1"/>
          <p:nvPr/>
        </p:nvSpPr>
        <p:spPr>
          <a:xfrm>
            <a:off x="1328442" y="4164595"/>
            <a:ext cx="6140244" cy="1846659"/>
          </a:xfrm>
          <a:prstGeom prst="rect">
            <a:avLst/>
          </a:prstGeom>
          <a:noFill/>
        </p:spPr>
        <p:txBody>
          <a:bodyPr wrap="square">
            <a:spAutoFit/>
          </a:bodyPr>
          <a:lstStyle/>
          <a:p>
            <a:r>
              <a:rPr lang="en-US" dirty="0"/>
              <a:t>🔵 </a:t>
            </a:r>
            <a:r>
              <a:rPr lang="en-US" sz="1600" dirty="0">
                <a:latin typeface="Bahnschrift SemiBold Condensed" panose="020B0502040204020203" pitchFamily="34" charset="0"/>
              </a:rPr>
              <a:t>Medium Car</a:t>
            </a:r>
          </a:p>
          <a:p>
            <a:r>
              <a:rPr lang="en-US" sz="1600" dirty="0">
                <a:latin typeface="Bahnschrift SemiBold Condensed" panose="020B0502040204020203" pitchFamily="34" charset="0"/>
              </a:rPr>
              <a:t>Although they may seem more efficient, they collected very little in tips relative to distance.</a:t>
            </a:r>
          </a:p>
          <a:p>
            <a:r>
              <a:rPr lang="en-US" sz="1600" dirty="0">
                <a:latin typeface="Bahnschrift SemiBold Condensed" panose="020B0502040204020203" pitchFamily="34" charset="0"/>
              </a:rPr>
              <a:t>Possible causes:</a:t>
            </a:r>
          </a:p>
          <a:p>
            <a:r>
              <a:rPr lang="en-US" sz="1600" dirty="0">
                <a:latin typeface="Bahnschrift SemiBold Condensed" panose="020B0502040204020203" pitchFamily="34" charset="0"/>
              </a:rPr>
              <a:t>Shorter trips</a:t>
            </a:r>
          </a:p>
          <a:p>
            <a:r>
              <a:rPr lang="en-US" sz="1600" dirty="0">
                <a:latin typeface="Bahnschrift SemiBold Condensed" panose="020B0502040204020203" pitchFamily="34" charset="0"/>
              </a:rPr>
              <a:t>Different clientele (maybe ridesharing)</a:t>
            </a:r>
          </a:p>
          <a:p>
            <a:r>
              <a:rPr lang="en-US" sz="1600" dirty="0">
                <a:latin typeface="Bahnschrift SemiBold Condensed" panose="020B0502040204020203" pitchFamily="34" charset="0"/>
              </a:rPr>
              <a:t>Fewer vehicles of this type</a:t>
            </a:r>
          </a:p>
        </p:txBody>
      </p:sp>
    </p:spTree>
    <p:extLst>
      <p:ext uri="{BB962C8B-B14F-4D97-AF65-F5344CB8AC3E}">
        <p14:creationId xmlns:p14="http://schemas.microsoft.com/office/powerpoint/2010/main" val="197873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3A7229-9F8E-6BF8-F04B-B3E9CB2AC253}"/>
              </a:ext>
            </a:extLst>
          </p:cNvPr>
          <p:cNvSpPr>
            <a:spLocks noGrp="1"/>
          </p:cNvSpPr>
          <p:nvPr>
            <p:ph type="sldNum" sz="quarter" idx="12"/>
          </p:nvPr>
        </p:nvSpPr>
        <p:spPr/>
        <p:txBody>
          <a:bodyPr>
            <a:normAutofit lnSpcReduction="10000"/>
          </a:bodyPr>
          <a:lstStyle/>
          <a:p>
            <a:fld id="{907CA19C-7BB6-455C-8EEF-0179506933FA}" type="slidenum">
              <a:rPr lang="en-US" smtClean="0"/>
              <a:t>11</a:t>
            </a:fld>
            <a:endParaRPr lang="en-US"/>
          </a:p>
        </p:txBody>
      </p:sp>
      <p:sp>
        <p:nvSpPr>
          <p:cNvPr id="3" name="Rectangle: Rounded Corners 2">
            <a:extLst>
              <a:ext uri="{FF2B5EF4-FFF2-40B4-BE49-F238E27FC236}">
                <a16:creationId xmlns:a16="http://schemas.microsoft.com/office/drawing/2014/main" id="{E43EB6E8-B777-927F-16A7-126236E7AF38}"/>
              </a:ext>
            </a:extLst>
          </p:cNvPr>
          <p:cNvSpPr/>
          <p:nvPr/>
        </p:nvSpPr>
        <p:spPr>
          <a:xfrm>
            <a:off x="5653548" y="412955"/>
            <a:ext cx="5063613" cy="6272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5A1930-9FB0-938E-4AA3-54DCDDD49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609967"/>
            <a:ext cx="4208663" cy="5930622"/>
          </a:xfrm>
          <a:prstGeom prst="rect">
            <a:avLst/>
          </a:prstGeom>
        </p:spPr>
      </p:pic>
      <p:sp>
        <p:nvSpPr>
          <p:cNvPr id="7" name="TextBox 6">
            <a:extLst>
              <a:ext uri="{FF2B5EF4-FFF2-40B4-BE49-F238E27FC236}">
                <a16:creationId xmlns:a16="http://schemas.microsoft.com/office/drawing/2014/main" id="{790027AE-0780-0E5B-A0AB-A03A1D7E3AB0}"/>
              </a:ext>
            </a:extLst>
          </p:cNvPr>
          <p:cNvSpPr txBox="1"/>
          <p:nvPr/>
        </p:nvSpPr>
        <p:spPr>
          <a:xfrm>
            <a:off x="804737" y="2334198"/>
            <a:ext cx="4436313" cy="1815882"/>
          </a:xfrm>
          <a:prstGeom prst="rect">
            <a:avLst/>
          </a:prstGeom>
          <a:noFill/>
        </p:spPr>
        <p:txBody>
          <a:bodyPr wrap="square">
            <a:spAutoFit/>
          </a:bodyPr>
          <a:lstStyle/>
          <a:p>
            <a:r>
              <a:rPr lang="en-US" sz="1600" dirty="0">
                <a:latin typeface="Bahnschrift SemiBold Condensed" panose="020B0502040204020203" pitchFamily="34" charset="0"/>
              </a:rPr>
              <a:t>🎯 Conclusion:</a:t>
            </a:r>
          </a:p>
          <a:p>
            <a:endParaRPr lang="en-US" sz="1600" dirty="0">
              <a:latin typeface="Bahnschrift SemiBold Condensed" panose="020B0502040204020203" pitchFamily="34" charset="0"/>
            </a:endParaRPr>
          </a:p>
          <a:p>
            <a:r>
              <a:rPr lang="en-US" sz="1600" dirty="0"/>
              <a:t>✅</a:t>
            </a:r>
            <a:r>
              <a:rPr lang="en-US" sz="1600" dirty="0">
                <a:latin typeface="Bahnschrift SemiBold Condensed" panose="020B0502040204020203" pitchFamily="34" charset="0"/>
              </a:rPr>
              <a:t>   "Private" vehicles clearly dominate in terms of tips per mile during May–June 2020 in New York.</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a:t>
            </a:r>
            <a:r>
              <a:rPr lang="en-US" sz="1600" dirty="0"/>
              <a:t>✅</a:t>
            </a:r>
            <a:r>
              <a:rPr lang="en-US" sz="1600" dirty="0">
                <a:latin typeface="Bahnschrift SemiBold Condensed" panose="020B0502040204020203" pitchFamily="34" charset="0"/>
              </a:rPr>
              <a:t> The graph suggests a passenger preference for this type of car – either for comfort or frequency</a:t>
            </a:r>
          </a:p>
        </p:txBody>
      </p:sp>
    </p:spTree>
    <p:extLst>
      <p:ext uri="{BB962C8B-B14F-4D97-AF65-F5344CB8AC3E}">
        <p14:creationId xmlns:p14="http://schemas.microsoft.com/office/powerpoint/2010/main" val="1452757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B6DFB80-7186-1012-23A1-9EEE0E20A14D}"/>
              </a:ext>
            </a:extLst>
          </p:cNvPr>
          <p:cNvSpPr>
            <a:spLocks noGrp="1"/>
          </p:cNvSpPr>
          <p:nvPr>
            <p:ph type="sldNum" sz="quarter" idx="12"/>
          </p:nvPr>
        </p:nvSpPr>
        <p:spPr/>
        <p:txBody>
          <a:bodyPr>
            <a:normAutofit lnSpcReduction="10000"/>
          </a:bodyPr>
          <a:lstStyle/>
          <a:p>
            <a:fld id="{907CA19C-7BB6-455C-8EEF-0179506933FA}" type="slidenum">
              <a:rPr lang="en-US" smtClean="0"/>
              <a:t>12</a:t>
            </a:fld>
            <a:endParaRPr lang="en-US"/>
          </a:p>
        </p:txBody>
      </p:sp>
      <p:sp>
        <p:nvSpPr>
          <p:cNvPr id="2" name="Rectangle: Rounded Corners 1">
            <a:extLst>
              <a:ext uri="{FF2B5EF4-FFF2-40B4-BE49-F238E27FC236}">
                <a16:creationId xmlns:a16="http://schemas.microsoft.com/office/drawing/2014/main" id="{AFB9B7D4-FD3B-D863-F412-29D0FF8C551F}"/>
              </a:ext>
            </a:extLst>
          </p:cNvPr>
          <p:cNvSpPr/>
          <p:nvPr/>
        </p:nvSpPr>
        <p:spPr>
          <a:xfrm>
            <a:off x="816077" y="266790"/>
            <a:ext cx="7118555" cy="38234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E12D999-F79D-9EBB-5DE1-B40B0A4E3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582" y="431478"/>
            <a:ext cx="5980430" cy="3442431"/>
          </a:xfrm>
          <a:prstGeom prst="rect">
            <a:avLst/>
          </a:prstGeom>
        </p:spPr>
      </p:pic>
      <p:sp>
        <p:nvSpPr>
          <p:cNvPr id="10" name="TextBox 9">
            <a:extLst>
              <a:ext uri="{FF2B5EF4-FFF2-40B4-BE49-F238E27FC236}">
                <a16:creationId xmlns:a16="http://schemas.microsoft.com/office/drawing/2014/main" id="{F0FD6214-2406-FCB2-FAA5-86353E14CFED}"/>
              </a:ext>
            </a:extLst>
          </p:cNvPr>
          <p:cNvSpPr txBox="1"/>
          <p:nvPr/>
        </p:nvSpPr>
        <p:spPr>
          <a:xfrm>
            <a:off x="956187" y="4682665"/>
            <a:ext cx="3704303" cy="1077218"/>
          </a:xfrm>
          <a:prstGeom prst="rect">
            <a:avLst/>
          </a:prstGeom>
          <a:noFill/>
        </p:spPr>
        <p:txBody>
          <a:bodyPr wrap="square">
            <a:spAutoFit/>
          </a:bodyPr>
          <a:lstStyle/>
          <a:p>
            <a:r>
              <a:rPr lang="en-US" sz="1600" dirty="0">
                <a:latin typeface="Bahnschrift SemiBold Condensed" panose="020B0502040204020203" pitchFamily="34" charset="0"/>
              </a:rPr>
              <a:t>💡  What are the total ride pickups per hour?</a:t>
            </a:r>
          </a:p>
          <a:p>
            <a:r>
              <a:rPr lang="en-US" sz="1600" dirty="0">
                <a:latin typeface="Bahnschrift SemiBold Condensed" panose="020B0502040204020203" pitchFamily="34" charset="0"/>
              </a:rPr>
              <a:t> Key observations:</a:t>
            </a:r>
          </a:p>
          <a:p>
            <a:r>
              <a:rPr lang="en-US" sz="1600" dirty="0">
                <a:latin typeface="Bahnschrift SemiBold Condensed" panose="020B0502040204020203" pitchFamily="34" charset="0"/>
              </a:rPr>
              <a:t>🔝 Peak hours:</a:t>
            </a:r>
          </a:p>
          <a:p>
            <a:r>
              <a:rPr lang="en-US" sz="1600" dirty="0">
                <a:latin typeface="Bahnschrift SemiBold Condensed" panose="020B0502040204020203" pitchFamily="34" charset="0"/>
              </a:rPr>
              <a:t>3:00 PM – 97K rides 👉 the busiest hour!</a:t>
            </a:r>
          </a:p>
        </p:txBody>
      </p:sp>
      <p:sp>
        <p:nvSpPr>
          <p:cNvPr id="12" name="TextBox 11">
            <a:extLst>
              <a:ext uri="{FF2B5EF4-FFF2-40B4-BE49-F238E27FC236}">
                <a16:creationId xmlns:a16="http://schemas.microsoft.com/office/drawing/2014/main" id="{267360A1-2B9B-A637-AEC5-38613A53694E}"/>
              </a:ext>
            </a:extLst>
          </p:cNvPr>
          <p:cNvSpPr txBox="1"/>
          <p:nvPr/>
        </p:nvSpPr>
        <p:spPr>
          <a:xfrm>
            <a:off x="6051756" y="4682665"/>
            <a:ext cx="6140244" cy="1077218"/>
          </a:xfrm>
          <a:prstGeom prst="rect">
            <a:avLst/>
          </a:prstGeom>
          <a:noFill/>
        </p:spPr>
        <p:txBody>
          <a:bodyPr wrap="square">
            <a:spAutoFit/>
          </a:bodyPr>
          <a:lstStyle/>
          <a:p>
            <a:r>
              <a:rPr lang="en-US" sz="1600" dirty="0">
                <a:latin typeface="Bahnschrift SemiBold Condensed" panose="020B0502040204020203" pitchFamily="34" charset="0"/>
              </a:rPr>
              <a:t>These hours are typically associated with:</a:t>
            </a:r>
          </a:p>
          <a:p>
            <a:r>
              <a:rPr lang="en-US" sz="1600" dirty="0">
                <a:latin typeface="Bahnschrift SemiBold Condensed" panose="020B0502040204020203" pitchFamily="34" charset="0"/>
              </a:rPr>
              <a:t>Leaving work/school</a:t>
            </a:r>
          </a:p>
          <a:p>
            <a:r>
              <a:rPr lang="en-US" sz="1600" dirty="0">
                <a:latin typeface="Bahnschrift SemiBold Condensed" panose="020B0502040204020203" pitchFamily="34" charset="0"/>
              </a:rPr>
              <a:t>Tourism/afternoon activities</a:t>
            </a:r>
          </a:p>
          <a:p>
            <a:r>
              <a:rPr lang="en-US" sz="1600" dirty="0">
                <a:latin typeface="Bahnschrift SemiBold Condensed" panose="020B0502040204020203" pitchFamily="34" charset="0"/>
              </a:rPr>
              <a:t>Personal or business transportation</a:t>
            </a:r>
          </a:p>
        </p:txBody>
      </p:sp>
      <p:sp>
        <p:nvSpPr>
          <p:cNvPr id="13" name="Arrow: Right 12">
            <a:extLst>
              <a:ext uri="{FF2B5EF4-FFF2-40B4-BE49-F238E27FC236}">
                <a16:creationId xmlns:a16="http://schemas.microsoft.com/office/drawing/2014/main" id="{7232CB5E-0249-44A4-78E0-912732E272D6}"/>
              </a:ext>
            </a:extLst>
          </p:cNvPr>
          <p:cNvSpPr/>
          <p:nvPr/>
        </p:nvSpPr>
        <p:spPr>
          <a:xfrm>
            <a:off x="5852653" y="5016858"/>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D1539B04-9A59-4A76-74D7-D485B7DDAC03}"/>
              </a:ext>
            </a:extLst>
          </p:cNvPr>
          <p:cNvSpPr/>
          <p:nvPr/>
        </p:nvSpPr>
        <p:spPr>
          <a:xfrm>
            <a:off x="5852653" y="5266932"/>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10C6F98-BB74-C29B-741C-A9608DAE3AB9}"/>
              </a:ext>
            </a:extLst>
          </p:cNvPr>
          <p:cNvSpPr/>
          <p:nvPr/>
        </p:nvSpPr>
        <p:spPr>
          <a:xfrm>
            <a:off x="5842819" y="5517006"/>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51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B7C8A1-0B48-54DB-E9D2-CF2F886B56DE}"/>
              </a:ext>
            </a:extLst>
          </p:cNvPr>
          <p:cNvSpPr>
            <a:spLocks noGrp="1"/>
          </p:cNvSpPr>
          <p:nvPr>
            <p:ph type="sldNum" sz="quarter" idx="12"/>
          </p:nvPr>
        </p:nvSpPr>
        <p:spPr/>
        <p:txBody>
          <a:bodyPr>
            <a:normAutofit lnSpcReduction="10000"/>
          </a:bodyPr>
          <a:lstStyle/>
          <a:p>
            <a:fld id="{907CA19C-7BB6-455C-8EEF-0179506933FA}" type="slidenum">
              <a:rPr lang="en-US" smtClean="0"/>
              <a:t>13</a:t>
            </a:fld>
            <a:endParaRPr lang="en-US"/>
          </a:p>
        </p:txBody>
      </p:sp>
      <p:sp>
        <p:nvSpPr>
          <p:cNvPr id="3" name="Rectangle: Rounded Corners 2">
            <a:extLst>
              <a:ext uri="{FF2B5EF4-FFF2-40B4-BE49-F238E27FC236}">
                <a16:creationId xmlns:a16="http://schemas.microsoft.com/office/drawing/2014/main" id="{C4465748-E21A-6A1B-AE36-21E1F7B52537}"/>
              </a:ext>
            </a:extLst>
          </p:cNvPr>
          <p:cNvSpPr/>
          <p:nvPr/>
        </p:nvSpPr>
        <p:spPr>
          <a:xfrm>
            <a:off x="4906297" y="639098"/>
            <a:ext cx="6223819" cy="5948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988ED1-F0EC-AA34-3AFC-C3467ED45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650" y="1041194"/>
            <a:ext cx="5493783" cy="5104992"/>
          </a:xfrm>
          <a:prstGeom prst="rect">
            <a:avLst/>
          </a:prstGeom>
        </p:spPr>
      </p:pic>
      <p:sp>
        <p:nvSpPr>
          <p:cNvPr id="9" name="TextBox 8">
            <a:extLst>
              <a:ext uri="{FF2B5EF4-FFF2-40B4-BE49-F238E27FC236}">
                <a16:creationId xmlns:a16="http://schemas.microsoft.com/office/drawing/2014/main" id="{91157B91-E77C-8F04-70B4-C191DC5ED20E}"/>
              </a:ext>
            </a:extLst>
          </p:cNvPr>
          <p:cNvSpPr txBox="1"/>
          <p:nvPr/>
        </p:nvSpPr>
        <p:spPr>
          <a:xfrm>
            <a:off x="730046" y="639098"/>
            <a:ext cx="3615812" cy="2308324"/>
          </a:xfrm>
          <a:prstGeom prst="rect">
            <a:avLst/>
          </a:prstGeom>
          <a:noFill/>
        </p:spPr>
        <p:txBody>
          <a:bodyPr wrap="square">
            <a:spAutoFit/>
          </a:bodyPr>
          <a:lstStyle/>
          <a:p>
            <a:r>
              <a:rPr lang="en-US" sz="1600" dirty="0">
                <a:latin typeface="Bahnschrift SemiBold Condensed" panose="020B0502040204020203" pitchFamily="34" charset="0"/>
              </a:rPr>
              <a:t>🧠 General interpretation:</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High activity evident between 12:00 and 18:00 (lunch–evening).</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After 19:00, activity begins to gradually decrease.</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The lowest traffic is between 02:00–05:00 AM, when demand is minimal.</a:t>
            </a:r>
          </a:p>
        </p:txBody>
      </p:sp>
      <p:sp>
        <p:nvSpPr>
          <p:cNvPr id="11" name="TextBox 10">
            <a:extLst>
              <a:ext uri="{FF2B5EF4-FFF2-40B4-BE49-F238E27FC236}">
                <a16:creationId xmlns:a16="http://schemas.microsoft.com/office/drawing/2014/main" id="{71676BBD-1294-D8BF-4B6E-219C390664BB}"/>
              </a:ext>
            </a:extLst>
          </p:cNvPr>
          <p:cNvSpPr txBox="1"/>
          <p:nvPr/>
        </p:nvSpPr>
        <p:spPr>
          <a:xfrm>
            <a:off x="730046" y="3079581"/>
            <a:ext cx="3392129" cy="2092881"/>
          </a:xfrm>
          <a:prstGeom prst="rect">
            <a:avLst/>
          </a:prstGeom>
          <a:noFill/>
        </p:spPr>
        <p:txBody>
          <a:bodyPr wrap="square">
            <a:spAutoFit/>
          </a:bodyPr>
          <a:lstStyle/>
          <a:p>
            <a:r>
              <a:rPr lang="en-US" sz="1800" dirty="0">
                <a:latin typeface="Bahnschrift SemiBold Condensed" panose="020B0502040204020203" pitchFamily="34" charset="0"/>
              </a:rPr>
              <a:t> 🎯</a:t>
            </a:r>
            <a:r>
              <a:rPr lang="en-US" dirty="0"/>
              <a:t> </a:t>
            </a:r>
            <a:r>
              <a:rPr lang="en-US" sz="1600" dirty="0">
                <a:latin typeface="Bahnschrift SemiBold Condensed" panose="020B0502040204020203" pitchFamily="34" charset="0"/>
              </a:rPr>
              <a:t>Conclusion:</a:t>
            </a:r>
          </a:p>
          <a:p>
            <a:endParaRPr lang="en-US" sz="1600" dirty="0">
              <a:latin typeface="Bahnschrift SemiBold Condensed" panose="020B0502040204020203" pitchFamily="34" charset="0"/>
            </a:endParaRPr>
          </a:p>
          <a:p>
            <a:r>
              <a:rPr lang="en-US" sz="1600" dirty="0"/>
              <a:t>✅ </a:t>
            </a:r>
            <a:r>
              <a:rPr lang="en-US" sz="1600" dirty="0">
                <a:latin typeface="Bahnschrift SemiBold Condensed" panose="020B0502040204020203" pitchFamily="34" charset="0"/>
              </a:rPr>
              <a:t>Taxi activity in NYC, May–June 2020, reaches a clear peak in the second part of the day, especially between 1:00 PM–5:00 PM.</a:t>
            </a:r>
          </a:p>
          <a:p>
            <a:endParaRPr lang="en-US" sz="1600" dirty="0">
              <a:latin typeface="Bahnschrift SemiBold Condensed" panose="020B0502040204020203" pitchFamily="34" charset="0"/>
            </a:endParaRPr>
          </a:p>
          <a:p>
            <a:r>
              <a:rPr lang="en-US" sz="1600" dirty="0"/>
              <a:t>✅ </a:t>
            </a:r>
            <a:r>
              <a:rPr lang="en-US" sz="1600" dirty="0">
                <a:latin typeface="Bahnschrift SemiBold Condensed" panose="020B0502040204020203" pitchFamily="34" charset="0"/>
              </a:rPr>
              <a:t>Nighttime is significantly quieter, with the lowest number of trips after 2:00 AM.</a:t>
            </a:r>
          </a:p>
        </p:txBody>
      </p:sp>
      <p:sp>
        <p:nvSpPr>
          <p:cNvPr id="12" name="Arrow: Right 11">
            <a:extLst>
              <a:ext uri="{FF2B5EF4-FFF2-40B4-BE49-F238E27FC236}">
                <a16:creationId xmlns:a16="http://schemas.microsoft.com/office/drawing/2014/main" id="{C7FEDB7A-04E6-3D6F-AB3C-B7585D9D72F0}"/>
              </a:ext>
            </a:extLst>
          </p:cNvPr>
          <p:cNvSpPr/>
          <p:nvPr/>
        </p:nvSpPr>
        <p:spPr>
          <a:xfrm>
            <a:off x="567322" y="1211429"/>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F6AC594F-72CC-3D13-8DFB-283F4D45D534}"/>
              </a:ext>
            </a:extLst>
          </p:cNvPr>
          <p:cNvSpPr/>
          <p:nvPr/>
        </p:nvSpPr>
        <p:spPr>
          <a:xfrm>
            <a:off x="567322" y="1941089"/>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5AA76D6-CF1C-BCD5-960E-43C7C2950A76}"/>
              </a:ext>
            </a:extLst>
          </p:cNvPr>
          <p:cNvSpPr/>
          <p:nvPr/>
        </p:nvSpPr>
        <p:spPr>
          <a:xfrm>
            <a:off x="567322" y="2444255"/>
            <a:ext cx="157316" cy="204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130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A robot with a raised arm">
            <a:extLst>
              <a:ext uri="{FF2B5EF4-FFF2-40B4-BE49-F238E27FC236}">
                <a16:creationId xmlns:a16="http://schemas.microsoft.com/office/drawing/2014/main" id="{C18E635E-228B-0999-84F1-E48665B841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46081" y="5318193"/>
            <a:ext cx="1331191" cy="1331191"/>
          </a:xfrm>
          <a:prstGeom prst="rect">
            <a:avLst/>
          </a:prstGeom>
        </p:spPr>
      </p:pic>
      <p:sp>
        <p:nvSpPr>
          <p:cNvPr id="9" name="Slide Number Placeholder 8">
            <a:extLst>
              <a:ext uri="{FF2B5EF4-FFF2-40B4-BE49-F238E27FC236}">
                <a16:creationId xmlns:a16="http://schemas.microsoft.com/office/drawing/2014/main" id="{56E366C8-525F-F538-06EF-D8009A563FCD}"/>
              </a:ext>
            </a:extLst>
          </p:cNvPr>
          <p:cNvSpPr>
            <a:spLocks noGrp="1"/>
          </p:cNvSpPr>
          <p:nvPr>
            <p:ph type="sldNum" sz="quarter" idx="12"/>
          </p:nvPr>
        </p:nvSpPr>
        <p:spPr/>
        <p:txBody>
          <a:bodyPr>
            <a:normAutofit lnSpcReduction="10000"/>
          </a:bodyPr>
          <a:lstStyle/>
          <a:p>
            <a:fld id="{907CA19C-7BB6-455C-8EEF-0179506933FA}" type="slidenum">
              <a:rPr lang="en-US" smtClean="0"/>
              <a:t>14</a:t>
            </a:fld>
            <a:endParaRPr lang="en-US"/>
          </a:p>
        </p:txBody>
      </p:sp>
      <p:sp>
        <p:nvSpPr>
          <p:cNvPr id="2" name="Thought Bubble: Cloud 1">
            <a:extLst>
              <a:ext uri="{FF2B5EF4-FFF2-40B4-BE49-F238E27FC236}">
                <a16:creationId xmlns:a16="http://schemas.microsoft.com/office/drawing/2014/main" id="{399F80C8-571C-79C9-81C1-3C30EDC960BF}"/>
              </a:ext>
            </a:extLst>
          </p:cNvPr>
          <p:cNvSpPr/>
          <p:nvPr/>
        </p:nvSpPr>
        <p:spPr>
          <a:xfrm>
            <a:off x="8741065" y="4591664"/>
            <a:ext cx="2339890" cy="938934"/>
          </a:xfrm>
          <a:prstGeom prst="cloudCallout">
            <a:avLst>
              <a:gd name="adj1" fmla="val -69548"/>
              <a:gd name="adj2" fmla="val 76113"/>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tx1"/>
                </a:solidFill>
                <a:latin typeface="Bahnschrift Condensed" panose="020B0502040204020203" pitchFamily="34" charset="0"/>
              </a:rPr>
              <a:t>Thank you for your time and attention </a:t>
            </a:r>
            <a:r>
              <a:rPr lang="en-US" dirty="0">
                <a:latin typeface="Bahnschrift Condensed" panose="020B0502040204020203" pitchFamily="34" charset="0"/>
              </a:rPr>
              <a:t>!</a:t>
            </a:r>
            <a:endParaRPr lang="en-US" dirty="0"/>
          </a:p>
        </p:txBody>
      </p:sp>
      <p:sp>
        <p:nvSpPr>
          <p:cNvPr id="4" name="Rectangle: Rounded Corners 3">
            <a:extLst>
              <a:ext uri="{FF2B5EF4-FFF2-40B4-BE49-F238E27FC236}">
                <a16:creationId xmlns:a16="http://schemas.microsoft.com/office/drawing/2014/main" id="{B674E77A-07BD-E6AE-94B9-78BEAD334C96}"/>
              </a:ext>
            </a:extLst>
          </p:cNvPr>
          <p:cNvSpPr/>
          <p:nvPr/>
        </p:nvSpPr>
        <p:spPr>
          <a:xfrm>
            <a:off x="540020" y="208616"/>
            <a:ext cx="7945219" cy="49533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ADAB4B-B0E4-734C-80C6-7A7DF372B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49" y="506046"/>
            <a:ext cx="6985580" cy="4478909"/>
          </a:xfrm>
          <a:prstGeom prst="rect">
            <a:avLst/>
          </a:prstGeom>
        </p:spPr>
      </p:pic>
    </p:spTree>
    <p:extLst>
      <p:ext uri="{BB962C8B-B14F-4D97-AF65-F5344CB8AC3E}">
        <p14:creationId xmlns:p14="http://schemas.microsoft.com/office/powerpoint/2010/main" val="387049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68CD61-378A-C4CE-BFF7-2CAECC84F54B}"/>
              </a:ext>
            </a:extLst>
          </p:cNvPr>
          <p:cNvSpPr>
            <a:spLocks noGrp="1"/>
          </p:cNvSpPr>
          <p:nvPr>
            <p:ph type="sldNum" sz="quarter" idx="12"/>
          </p:nvPr>
        </p:nvSpPr>
        <p:spPr/>
        <p:txBody>
          <a:bodyPr>
            <a:normAutofit lnSpcReduction="10000"/>
          </a:bodyPr>
          <a:lstStyle/>
          <a:p>
            <a:fld id="{907CA19C-7BB6-455C-8EEF-0179506933FA}" type="slidenum">
              <a:rPr lang="en-US" smtClean="0"/>
              <a:t>2</a:t>
            </a:fld>
            <a:endParaRPr lang="en-US"/>
          </a:p>
        </p:txBody>
      </p:sp>
      <p:sp>
        <p:nvSpPr>
          <p:cNvPr id="2" name="Rectangle: Rounded Corners 1">
            <a:extLst>
              <a:ext uri="{FF2B5EF4-FFF2-40B4-BE49-F238E27FC236}">
                <a16:creationId xmlns:a16="http://schemas.microsoft.com/office/drawing/2014/main" id="{ABB5B625-B630-B988-8542-91A4C96681F3}"/>
              </a:ext>
            </a:extLst>
          </p:cNvPr>
          <p:cNvSpPr/>
          <p:nvPr/>
        </p:nvSpPr>
        <p:spPr>
          <a:xfrm>
            <a:off x="1090094" y="107623"/>
            <a:ext cx="8644998" cy="41206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FDB690-EB87-675E-7C85-E4C84C270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645" y="260023"/>
            <a:ext cx="7383896" cy="3766583"/>
          </a:xfrm>
          <a:prstGeom prst="rect">
            <a:avLst/>
          </a:prstGeom>
        </p:spPr>
      </p:pic>
      <p:sp>
        <p:nvSpPr>
          <p:cNvPr id="5" name="Rectangle 1">
            <a:extLst>
              <a:ext uri="{FF2B5EF4-FFF2-40B4-BE49-F238E27FC236}">
                <a16:creationId xmlns:a16="http://schemas.microsoft.com/office/drawing/2014/main" id="{BDDB5513-EBEA-09B3-92CA-AA876FE279E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611AA088-9BFF-CD65-0D1C-8AFE1E6A7B8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14204818-3371-51D7-E683-8B2A6406CD48}"/>
              </a:ext>
            </a:extLst>
          </p:cNvPr>
          <p:cNvSpPr txBox="1"/>
          <p:nvPr/>
        </p:nvSpPr>
        <p:spPr>
          <a:xfrm>
            <a:off x="1090094" y="4358590"/>
            <a:ext cx="9089921" cy="2339102"/>
          </a:xfrm>
          <a:prstGeom prst="rect">
            <a:avLst/>
          </a:prstGeom>
          <a:noFill/>
        </p:spPr>
        <p:txBody>
          <a:bodyPr wrap="square">
            <a:spAutoFit/>
          </a:bodyPr>
          <a:lstStyle/>
          <a:p>
            <a:r>
              <a:rPr lang="en-US" dirty="0"/>
              <a:t> </a:t>
            </a:r>
            <a:r>
              <a:rPr lang="en-US" sz="1600" dirty="0">
                <a:latin typeface="Bahnschrift SemiBold Condensed" panose="020B0502040204020203" pitchFamily="34" charset="0"/>
              </a:rPr>
              <a:t>💡 What is the distribution of vehicle types by day of the week?</a:t>
            </a:r>
          </a:p>
          <a:p>
            <a:r>
              <a:rPr lang="en-US" sz="1600" dirty="0">
                <a:latin typeface="Bahnschrift SemiBold Condensed" panose="020B0502040204020203" pitchFamily="34" charset="0"/>
              </a:rPr>
              <a:t> </a:t>
            </a:r>
            <a:r>
              <a:rPr lang="en-US" sz="1600" b="1" i="1" dirty="0">
                <a:solidFill>
                  <a:srgbClr val="FF0000"/>
                </a:solidFill>
                <a:latin typeface="Bahnschrift SemiBold Condensed" panose="020B0502040204020203" pitchFamily="34" charset="0"/>
              </a:rPr>
              <a:t>Private Vehicles </a:t>
            </a:r>
            <a:r>
              <a:rPr lang="en-US" sz="1600" dirty="0">
                <a:latin typeface="Bahnschrift SemiBold Condensed" panose="020B0502040204020203" pitchFamily="34" charset="0"/>
              </a:rPr>
              <a:t>are the dominant category. This type of vehicle is by far the most used on all days of the week.</a:t>
            </a:r>
          </a:p>
          <a:p>
            <a:r>
              <a:rPr lang="en-US" sz="1600" dirty="0">
                <a:solidFill>
                  <a:srgbClr val="00FFFF"/>
                </a:solidFill>
                <a:latin typeface="Bahnschrift SemiBold Condensed" panose="020B0502040204020203" pitchFamily="34" charset="0"/>
              </a:rPr>
              <a:t>Medium Cars </a:t>
            </a:r>
            <a:r>
              <a:rPr lang="en-US" sz="1600" dirty="0">
                <a:latin typeface="Bahnschrift SemiBold Condensed" panose="020B0502040204020203" pitchFamily="34" charset="0"/>
              </a:rPr>
              <a:t>have a low usage. The number of trips with “Medium Cars” is significantly lower than private ones.</a:t>
            </a:r>
          </a:p>
          <a:p>
            <a:r>
              <a:rPr lang="en-US" sz="1600" dirty="0">
                <a:latin typeface="Bahnschrift SemiBold Condensed" panose="020B0502040204020203" pitchFamily="34" charset="0"/>
              </a:rPr>
              <a:t>Tuesday and Monday have the most trips (9K each), followed by Friday (8K). Sunday is the weakest day for this category, with only 4K trips.</a:t>
            </a:r>
          </a:p>
          <a:p>
            <a:r>
              <a:rPr lang="en-US" sz="1600" dirty="0">
                <a:latin typeface="Bahnschrift SemiBold Condensed" panose="020B0502040204020203" pitchFamily="34" charset="0"/>
              </a:rPr>
              <a:t>Big Car – very few in the graph.</a:t>
            </a:r>
          </a:p>
          <a:p>
            <a:endParaRPr lang="en-US" sz="1600" dirty="0">
              <a:latin typeface="Bahnschrift SemiBold Condensed" panose="020B0502040204020203" pitchFamily="34" charset="0"/>
            </a:endParaRPr>
          </a:p>
          <a:p>
            <a:r>
              <a:rPr lang="en-US" sz="1600" b="1" i="1" dirty="0">
                <a:latin typeface="Bahnschrift SemiBold Condensed" panose="020B0502040204020203" pitchFamily="34" charset="0"/>
              </a:rPr>
              <a:t>Tuesday</a:t>
            </a:r>
            <a:r>
              <a:rPr lang="en-US" sz="1600" dirty="0">
                <a:latin typeface="Bahnschrift SemiBold Condensed" panose="020B0502040204020203" pitchFamily="34" charset="0"/>
              </a:rPr>
              <a:t> and </a:t>
            </a:r>
            <a:r>
              <a:rPr lang="en-US" sz="1600" b="1" i="1" dirty="0">
                <a:latin typeface="Bahnschrift SemiBold Condensed" panose="020B0502040204020203" pitchFamily="34" charset="0"/>
              </a:rPr>
              <a:t>Monday</a:t>
            </a:r>
            <a:r>
              <a:rPr lang="en-US" sz="1600" dirty="0">
                <a:latin typeface="Bahnschrift SemiBold Condensed" panose="020B0502040204020203" pitchFamily="34" charset="0"/>
              </a:rPr>
              <a:t> are the first working days, so a much higher number of trips are made. Considering that Sunday is on the weekend, the number of trips is the lowest, people do not work, choose to stay home or do other recreational activities.</a:t>
            </a:r>
          </a:p>
        </p:txBody>
      </p:sp>
      <p:sp>
        <p:nvSpPr>
          <p:cNvPr id="10" name="Arrow: Right 9">
            <a:extLst>
              <a:ext uri="{FF2B5EF4-FFF2-40B4-BE49-F238E27FC236}">
                <a16:creationId xmlns:a16="http://schemas.microsoft.com/office/drawing/2014/main" id="{6F7DE403-9C75-7408-C7E1-F66F90723C27}"/>
              </a:ext>
            </a:extLst>
          </p:cNvPr>
          <p:cNvSpPr/>
          <p:nvPr/>
        </p:nvSpPr>
        <p:spPr>
          <a:xfrm>
            <a:off x="893448" y="4689761"/>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8120439-BBD2-53A5-C14F-F116290E17A9}"/>
              </a:ext>
            </a:extLst>
          </p:cNvPr>
          <p:cNvSpPr/>
          <p:nvPr/>
        </p:nvSpPr>
        <p:spPr>
          <a:xfrm>
            <a:off x="893448" y="4988807"/>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C0A4631-8808-8EF3-E2DF-D5BBF166EAF5}"/>
              </a:ext>
            </a:extLst>
          </p:cNvPr>
          <p:cNvSpPr/>
          <p:nvPr/>
        </p:nvSpPr>
        <p:spPr>
          <a:xfrm>
            <a:off x="893448" y="5720139"/>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861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F93D96-6C78-5A28-51CD-BF5A06386E06}"/>
              </a:ext>
            </a:extLst>
          </p:cNvPr>
          <p:cNvSpPr>
            <a:spLocks noGrp="1"/>
          </p:cNvSpPr>
          <p:nvPr>
            <p:ph type="sldNum" sz="quarter" idx="12"/>
          </p:nvPr>
        </p:nvSpPr>
        <p:spPr/>
        <p:txBody>
          <a:bodyPr>
            <a:normAutofit lnSpcReduction="10000"/>
          </a:bodyPr>
          <a:lstStyle/>
          <a:p>
            <a:fld id="{907CA19C-7BB6-455C-8EEF-0179506933FA}" type="slidenum">
              <a:rPr lang="en-US" smtClean="0"/>
              <a:t>3</a:t>
            </a:fld>
            <a:endParaRPr lang="en-US"/>
          </a:p>
        </p:txBody>
      </p:sp>
      <p:sp>
        <p:nvSpPr>
          <p:cNvPr id="3" name="Rectangle: Rounded Corners 2">
            <a:extLst>
              <a:ext uri="{FF2B5EF4-FFF2-40B4-BE49-F238E27FC236}">
                <a16:creationId xmlns:a16="http://schemas.microsoft.com/office/drawing/2014/main" id="{62DE5D0B-A82D-6A9A-CCF4-D4912F6979C4}"/>
              </a:ext>
            </a:extLst>
          </p:cNvPr>
          <p:cNvSpPr/>
          <p:nvPr/>
        </p:nvSpPr>
        <p:spPr>
          <a:xfrm>
            <a:off x="4108747" y="605918"/>
            <a:ext cx="7106572" cy="51557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16EF22-2167-1DB4-967D-EAE54C436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7977" y="1001656"/>
            <a:ext cx="6608112" cy="4401106"/>
          </a:xfrm>
          <a:prstGeom prst="rect">
            <a:avLst/>
          </a:prstGeom>
        </p:spPr>
      </p:pic>
      <p:sp>
        <p:nvSpPr>
          <p:cNvPr id="7" name="TextBox 6">
            <a:extLst>
              <a:ext uri="{FF2B5EF4-FFF2-40B4-BE49-F238E27FC236}">
                <a16:creationId xmlns:a16="http://schemas.microsoft.com/office/drawing/2014/main" id="{8E17F17D-0F5B-8BD2-490D-8F783B7A7D45}"/>
              </a:ext>
            </a:extLst>
          </p:cNvPr>
          <p:cNvSpPr txBox="1"/>
          <p:nvPr/>
        </p:nvSpPr>
        <p:spPr>
          <a:xfrm>
            <a:off x="476865" y="555330"/>
            <a:ext cx="3631882" cy="5539978"/>
          </a:xfrm>
          <a:prstGeom prst="rect">
            <a:avLst/>
          </a:prstGeom>
          <a:noFill/>
        </p:spPr>
        <p:txBody>
          <a:bodyPr wrap="square">
            <a:spAutoFit/>
          </a:bodyPr>
          <a:lstStyle/>
          <a:p>
            <a:r>
              <a:rPr lang="en-US" dirty="0"/>
              <a:t>📆 </a:t>
            </a:r>
            <a:r>
              <a:rPr lang="en-US" sz="1600" dirty="0">
                <a:latin typeface="Bahnschrift SemiBold Condensed" panose="020B0502040204020203" pitchFamily="34" charset="0"/>
              </a:rPr>
              <a:t>Consumer behaviors by day:</a:t>
            </a:r>
          </a:p>
          <a:p>
            <a:endParaRPr lang="en-US" sz="1600" dirty="0">
              <a:latin typeface="Bahnschrift SemiBold Condensed" panose="020B0502040204020203" pitchFamily="34" charset="0"/>
            </a:endParaRPr>
          </a:p>
          <a:p>
            <a:r>
              <a:rPr lang="en-US" sz="1600" dirty="0">
                <a:solidFill>
                  <a:srgbClr val="FF0000"/>
                </a:solidFill>
                <a:latin typeface="Bahnschrift SemiBold Condensed" panose="020B0502040204020203" pitchFamily="34" charset="0"/>
              </a:rPr>
              <a:t>Workdays (Monday-Friday):</a:t>
            </a:r>
          </a:p>
          <a:p>
            <a:r>
              <a:rPr lang="en-US" sz="1600" dirty="0">
                <a:latin typeface="Bahnschrift SemiBold Condensed" panose="020B0502040204020203" pitchFamily="34" charset="0"/>
              </a:rPr>
              <a:t>have a high volume of trips, especially with private vehicles (for commuting).</a:t>
            </a:r>
          </a:p>
          <a:p>
            <a:endParaRPr lang="en-US" sz="1600" dirty="0">
              <a:latin typeface="Bahnschrift SemiBold Condensed" panose="020B0502040204020203" pitchFamily="34" charset="0"/>
            </a:endParaRPr>
          </a:p>
          <a:p>
            <a:r>
              <a:rPr lang="en-US" sz="1600" dirty="0">
                <a:solidFill>
                  <a:srgbClr val="FF0000"/>
                </a:solidFill>
                <a:latin typeface="Bahnschrift SemiBold Condensed" panose="020B0502040204020203" pitchFamily="34" charset="0"/>
              </a:rPr>
              <a:t>Weekends (Saturday and Sunday):</a:t>
            </a:r>
          </a:p>
          <a:p>
            <a:r>
              <a:rPr lang="en-US" sz="1600" dirty="0">
                <a:latin typeface="Bahnschrift SemiBold Condensed" panose="020B0502040204020203" pitchFamily="34" charset="0"/>
              </a:rPr>
              <a:t>Considerably low volume (pandemic restrictions or reduced activities), customers no longer have to go to work and have recreational activities.</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Conclusions and interpretations:</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a:t>
            </a:r>
            <a:r>
              <a:rPr lang="en-US" sz="1600" dirty="0"/>
              <a:t>✅</a:t>
            </a:r>
            <a:r>
              <a:rPr lang="en-US" sz="1600" dirty="0">
                <a:latin typeface="Bahnschrift SemiBold Condensed" panose="020B0502040204020203" pitchFamily="34" charset="0"/>
              </a:rPr>
              <a:t> Private vehicles completely dominated transportation during the analyzed period.</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a:t>
            </a:r>
            <a:r>
              <a:rPr lang="en-US" sz="1600" dirty="0"/>
              <a:t>✅</a:t>
            </a:r>
            <a:r>
              <a:rPr lang="en-US" sz="1600" dirty="0">
                <a:latin typeface="Bahnschrift SemiBold Condensed" panose="020B0502040204020203" pitchFamily="34" charset="0"/>
              </a:rPr>
              <a:t> Possibly in the context of the COVID-19 pandemic, public transportation was avoided.</a:t>
            </a:r>
          </a:p>
          <a:p>
            <a:endParaRPr lang="en-US" sz="1600" dirty="0">
              <a:latin typeface="Bahnschrift SemiBold Condensed" panose="020B0502040204020203" pitchFamily="34" charset="0"/>
            </a:endParaRPr>
          </a:p>
          <a:p>
            <a:r>
              <a:rPr lang="en-US" sz="1600" dirty="0"/>
              <a:t>✅</a:t>
            </a:r>
            <a:r>
              <a:rPr lang="en-US" sz="1600" dirty="0">
                <a:latin typeface="Bahnschrift SemiBold Condensed" panose="020B0502040204020203" pitchFamily="34" charset="0"/>
              </a:rPr>
              <a:t>  In addition, large vehicles were avoided, and customers preferred small vehicles, without sharing rides with anyone else.  </a:t>
            </a:r>
          </a:p>
        </p:txBody>
      </p:sp>
    </p:spTree>
    <p:extLst>
      <p:ext uri="{BB962C8B-B14F-4D97-AF65-F5344CB8AC3E}">
        <p14:creationId xmlns:p14="http://schemas.microsoft.com/office/powerpoint/2010/main" val="2711286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9E9DF9-C283-6438-7B7E-C7163B7E044E}"/>
              </a:ext>
            </a:extLst>
          </p:cNvPr>
          <p:cNvSpPr>
            <a:spLocks noGrp="1"/>
          </p:cNvSpPr>
          <p:nvPr>
            <p:ph type="sldNum" sz="quarter" idx="12"/>
          </p:nvPr>
        </p:nvSpPr>
        <p:spPr/>
        <p:txBody>
          <a:bodyPr>
            <a:normAutofit lnSpcReduction="10000"/>
          </a:bodyPr>
          <a:lstStyle/>
          <a:p>
            <a:fld id="{907CA19C-7BB6-455C-8EEF-0179506933FA}" type="slidenum">
              <a:rPr lang="en-US" smtClean="0"/>
              <a:t>4</a:t>
            </a:fld>
            <a:endParaRPr lang="en-US"/>
          </a:p>
        </p:txBody>
      </p:sp>
      <p:sp>
        <p:nvSpPr>
          <p:cNvPr id="2" name="Rectangle: Rounded Corners 1">
            <a:extLst>
              <a:ext uri="{FF2B5EF4-FFF2-40B4-BE49-F238E27FC236}">
                <a16:creationId xmlns:a16="http://schemas.microsoft.com/office/drawing/2014/main" id="{2C95FB43-D1E8-2620-D4A7-BC287DB6E557}"/>
              </a:ext>
            </a:extLst>
          </p:cNvPr>
          <p:cNvSpPr/>
          <p:nvPr/>
        </p:nvSpPr>
        <p:spPr>
          <a:xfrm>
            <a:off x="1150374" y="294968"/>
            <a:ext cx="8858864" cy="3459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C8040E-019D-92F3-FB0C-5EFA666A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465" y="526817"/>
            <a:ext cx="7396235" cy="3065107"/>
          </a:xfrm>
          <a:prstGeom prst="rect">
            <a:avLst/>
          </a:prstGeom>
        </p:spPr>
      </p:pic>
      <p:sp>
        <p:nvSpPr>
          <p:cNvPr id="7" name="TextBox 6">
            <a:extLst>
              <a:ext uri="{FF2B5EF4-FFF2-40B4-BE49-F238E27FC236}">
                <a16:creationId xmlns:a16="http://schemas.microsoft.com/office/drawing/2014/main" id="{A58C10C5-6B2A-407C-B832-559F8E53B874}"/>
              </a:ext>
            </a:extLst>
          </p:cNvPr>
          <p:cNvSpPr txBox="1"/>
          <p:nvPr/>
        </p:nvSpPr>
        <p:spPr>
          <a:xfrm>
            <a:off x="1150374" y="4104894"/>
            <a:ext cx="8858864" cy="2554545"/>
          </a:xfrm>
          <a:prstGeom prst="rect">
            <a:avLst/>
          </a:prstGeom>
          <a:noFill/>
        </p:spPr>
        <p:txBody>
          <a:bodyPr wrap="square">
            <a:spAutoFit/>
          </a:bodyPr>
          <a:lstStyle/>
          <a:p>
            <a:r>
              <a:rPr lang="en-US" sz="1600" dirty="0">
                <a:latin typeface="Bahnschrift SemiBold Condensed" panose="020B0502040204020203" pitchFamily="34" charset="0"/>
              </a:rPr>
              <a:t>💡 What are the top 5 hours with the most trips started?</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The graph highlights the time slots with the most trips started</a:t>
            </a:r>
          </a:p>
          <a:p>
            <a:r>
              <a:rPr lang="en-US" sz="1600" dirty="0">
                <a:latin typeface="Bahnschrift SemiBold Condensed" panose="020B0502040204020203" pitchFamily="34" charset="0"/>
              </a:rPr>
              <a:t>🔍 Relevant observations:</a:t>
            </a:r>
          </a:p>
          <a:p>
            <a:r>
              <a:rPr lang="en-US" sz="1600" dirty="0">
                <a:latin typeface="Bahnschrift SemiBold Condensed" panose="020B0502040204020203" pitchFamily="34" charset="0"/>
              </a:rPr>
              <a:t>Peak period: afternoon (1:00 PM–5:00 PM): 3:00 PM is the peak hour, with the most trips (97K).</a:t>
            </a:r>
          </a:p>
          <a:p>
            <a:r>
              <a:rPr lang="en-US" sz="1600" dirty="0">
                <a:latin typeface="Bahnschrift SemiBold Condensed" panose="020B0502040204020203" pitchFamily="34" charset="0"/>
              </a:rPr>
              <a:t>Increasing trend followed by a slight decrease: the number of trips increases from 1:00 PM to 3:00 PM, then starts to decrease slightly at 4:00 PM and 5:00 PM (transition from lunchtime activities to the end of the work schedule).</a:t>
            </a:r>
          </a:p>
          <a:p>
            <a:r>
              <a:rPr lang="en-US" sz="1600" dirty="0">
                <a:latin typeface="Bahnschrift SemiBold Condensed" panose="020B0502040204020203" pitchFamily="34" charset="0"/>
              </a:rPr>
              <a:t>💼 Possible interpretations:</a:t>
            </a:r>
          </a:p>
          <a:p>
            <a:r>
              <a:rPr lang="en-US" sz="1600" dirty="0">
                <a:latin typeface="Bahnschrift SemiBold Condensed" panose="020B0502040204020203" pitchFamily="34" charset="0"/>
              </a:rPr>
              <a:t>  Work or school-related transportation: these hours correspond to the times when people finish their part-time work, classes or have other personal trips.</a:t>
            </a:r>
          </a:p>
        </p:txBody>
      </p:sp>
      <p:sp>
        <p:nvSpPr>
          <p:cNvPr id="8" name="Arrow: Right 7">
            <a:extLst>
              <a:ext uri="{FF2B5EF4-FFF2-40B4-BE49-F238E27FC236}">
                <a16:creationId xmlns:a16="http://schemas.microsoft.com/office/drawing/2014/main" id="{6E5BCE3F-E048-7AA8-0940-9297CB9ADB48}"/>
              </a:ext>
            </a:extLst>
          </p:cNvPr>
          <p:cNvSpPr/>
          <p:nvPr/>
        </p:nvSpPr>
        <p:spPr>
          <a:xfrm>
            <a:off x="1052051" y="6172200"/>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837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E3758-C364-40FE-16C7-E10585D09C0F}"/>
              </a:ext>
            </a:extLst>
          </p:cNvPr>
          <p:cNvSpPr>
            <a:spLocks noGrp="1"/>
          </p:cNvSpPr>
          <p:nvPr>
            <p:ph type="sldNum" sz="quarter" idx="12"/>
          </p:nvPr>
        </p:nvSpPr>
        <p:spPr/>
        <p:txBody>
          <a:bodyPr>
            <a:normAutofit lnSpcReduction="10000"/>
          </a:bodyPr>
          <a:lstStyle/>
          <a:p>
            <a:fld id="{907CA19C-7BB6-455C-8EEF-0179506933FA}" type="slidenum">
              <a:rPr lang="en-US" smtClean="0"/>
              <a:t>5</a:t>
            </a:fld>
            <a:endParaRPr lang="en-US"/>
          </a:p>
        </p:txBody>
      </p:sp>
      <p:sp>
        <p:nvSpPr>
          <p:cNvPr id="3" name="Rectangle: Rounded Corners 2">
            <a:extLst>
              <a:ext uri="{FF2B5EF4-FFF2-40B4-BE49-F238E27FC236}">
                <a16:creationId xmlns:a16="http://schemas.microsoft.com/office/drawing/2014/main" id="{E1694DD4-1941-AF86-CEBF-91456F51DDCF}"/>
              </a:ext>
            </a:extLst>
          </p:cNvPr>
          <p:cNvSpPr/>
          <p:nvPr/>
        </p:nvSpPr>
        <p:spPr>
          <a:xfrm>
            <a:off x="5329084" y="580103"/>
            <a:ext cx="5820697" cy="52209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45FB39-45B2-4385-8904-0FF9DC590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3999" y="789201"/>
            <a:ext cx="4949857" cy="4751111"/>
          </a:xfrm>
          <a:prstGeom prst="rect">
            <a:avLst/>
          </a:prstGeom>
        </p:spPr>
      </p:pic>
      <p:sp>
        <p:nvSpPr>
          <p:cNvPr id="7" name="Arrow: Right 6">
            <a:extLst>
              <a:ext uri="{FF2B5EF4-FFF2-40B4-BE49-F238E27FC236}">
                <a16:creationId xmlns:a16="http://schemas.microsoft.com/office/drawing/2014/main" id="{52BCD1FA-6328-BD71-6643-2751018626D4}"/>
              </a:ext>
            </a:extLst>
          </p:cNvPr>
          <p:cNvSpPr/>
          <p:nvPr/>
        </p:nvSpPr>
        <p:spPr>
          <a:xfrm>
            <a:off x="380661" y="4412395"/>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F58B2DE-6F55-560C-9AEF-713D256E6924}"/>
              </a:ext>
            </a:extLst>
          </p:cNvPr>
          <p:cNvSpPr/>
          <p:nvPr/>
        </p:nvSpPr>
        <p:spPr>
          <a:xfrm>
            <a:off x="372592" y="4889608"/>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8F52ABB2-F3BA-C1AE-EB27-9D5A41A49C3D}"/>
              </a:ext>
            </a:extLst>
          </p:cNvPr>
          <p:cNvSpPr/>
          <p:nvPr/>
        </p:nvSpPr>
        <p:spPr>
          <a:xfrm>
            <a:off x="369796" y="5343054"/>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3C33FCF-81CD-EF33-A217-17A49456182B}"/>
              </a:ext>
            </a:extLst>
          </p:cNvPr>
          <p:cNvSpPr txBox="1"/>
          <p:nvPr/>
        </p:nvSpPr>
        <p:spPr>
          <a:xfrm>
            <a:off x="398207" y="789201"/>
            <a:ext cx="4930877" cy="1569660"/>
          </a:xfrm>
          <a:prstGeom prst="rect">
            <a:avLst/>
          </a:prstGeom>
          <a:noFill/>
        </p:spPr>
        <p:txBody>
          <a:bodyPr wrap="square">
            <a:spAutoFit/>
          </a:bodyPr>
          <a:lstStyle/>
          <a:p>
            <a:r>
              <a:rPr lang="en-US" sz="1600" dirty="0">
                <a:latin typeface="Bahnschrift SemiBold Condensed" panose="020B0502040204020203" pitchFamily="34" charset="0"/>
              </a:rPr>
              <a:t>       Avoidance of busy morning rush hours: May reflect pandemic-specific behavior, where work schedules were more flexible or morning activities were reduced.</a:t>
            </a:r>
          </a:p>
          <a:p>
            <a:r>
              <a:rPr lang="en-US" sz="1600" dirty="0">
                <a:latin typeface="Bahnschrift SemiBold Condensed" panose="020B0502040204020203" pitchFamily="34" charset="0"/>
              </a:rPr>
              <a:t>        Deliveries or on-demand services: The increase from 1:00 PM onwards could also be influenced by the use of ride-hailing services for orders or deliveries.</a:t>
            </a:r>
          </a:p>
        </p:txBody>
      </p:sp>
      <p:sp>
        <p:nvSpPr>
          <p:cNvPr id="15" name="TextBox 14">
            <a:extLst>
              <a:ext uri="{FF2B5EF4-FFF2-40B4-BE49-F238E27FC236}">
                <a16:creationId xmlns:a16="http://schemas.microsoft.com/office/drawing/2014/main" id="{4F91DB97-7AD7-FAAA-FA48-900D324EE92A}"/>
              </a:ext>
            </a:extLst>
          </p:cNvPr>
          <p:cNvSpPr txBox="1"/>
          <p:nvPr/>
        </p:nvSpPr>
        <p:spPr>
          <a:xfrm>
            <a:off x="537979" y="2818571"/>
            <a:ext cx="4684705" cy="2831544"/>
          </a:xfrm>
          <a:prstGeom prst="rect">
            <a:avLst/>
          </a:prstGeom>
          <a:noFill/>
        </p:spPr>
        <p:txBody>
          <a:bodyPr wrap="square">
            <a:spAutoFit/>
          </a:bodyPr>
          <a:lstStyle/>
          <a:p>
            <a:r>
              <a:rPr lang="en-US" dirty="0"/>
              <a:t>✅ </a:t>
            </a:r>
            <a:r>
              <a:rPr lang="en-US" sz="1600" dirty="0">
                <a:latin typeface="Bahnschrift SemiBold Condensed" panose="020B0502040204020203" pitchFamily="34" charset="0"/>
              </a:rPr>
              <a:t>Conclusion:</a:t>
            </a:r>
          </a:p>
          <a:p>
            <a:r>
              <a:rPr lang="en-US" sz="1600" dirty="0">
                <a:latin typeface="Bahnschrift SemiBold Condensed" panose="020B0502040204020203" pitchFamily="34" charset="0"/>
              </a:rPr>
              <a:t>	The graph confirms that the most intense taxi activity in New York, during the analyzed period, occurs between 13:00–17:00, with an absolute peak at 15:00.</a:t>
            </a:r>
          </a:p>
          <a:p>
            <a:r>
              <a:rPr lang="en-US" sz="1600" dirty="0">
                <a:latin typeface="Bahnschrift SemiBold Condensed" panose="020B0502040204020203" pitchFamily="34" charset="0"/>
              </a:rPr>
              <a:t>This data is useful for:</a:t>
            </a:r>
          </a:p>
          <a:p>
            <a:endParaRPr lang="en-US" sz="1600" dirty="0">
              <a:latin typeface="Bahnschrift SemiBold Condensed" panose="020B0502040204020203" pitchFamily="34" charset="0"/>
            </a:endParaRPr>
          </a:p>
          <a:p>
            <a:r>
              <a:rPr lang="en-US" sz="1600" dirty="0">
                <a:solidFill>
                  <a:srgbClr val="FF0000"/>
                </a:solidFill>
                <a:latin typeface="Bahnschrift SemiBold Condensed" panose="020B0502040204020203" pitchFamily="34" charset="0"/>
              </a:rPr>
              <a:t>Optimizing vehicle fleet availability;</a:t>
            </a:r>
          </a:p>
          <a:p>
            <a:endParaRPr lang="en-US" sz="1600" dirty="0">
              <a:latin typeface="Bahnschrift SemiBold Condensed" panose="020B0502040204020203" pitchFamily="34" charset="0"/>
            </a:endParaRPr>
          </a:p>
          <a:p>
            <a:r>
              <a:rPr lang="en-US" sz="1600" dirty="0">
                <a:solidFill>
                  <a:srgbClr val="FF0000"/>
                </a:solidFill>
                <a:latin typeface="Bahnschrift SemiBold Condensed" panose="020B0502040204020203" pitchFamily="34" charset="0"/>
              </a:rPr>
              <a:t>Dynamic pricing strategies (surge pricing);</a:t>
            </a:r>
          </a:p>
          <a:p>
            <a:endParaRPr lang="en-US" sz="1600" dirty="0">
              <a:latin typeface="Bahnschrift SemiBold Condensed" panose="020B0502040204020203" pitchFamily="34" charset="0"/>
            </a:endParaRPr>
          </a:p>
          <a:p>
            <a:r>
              <a:rPr lang="en-US" sz="1600" dirty="0">
                <a:solidFill>
                  <a:srgbClr val="FF0000"/>
                </a:solidFill>
                <a:latin typeface="Bahnschrift SemiBold Condensed" panose="020B0502040204020203" pitchFamily="34" charset="0"/>
              </a:rPr>
              <a:t>Route and operations planning for transportation companies</a:t>
            </a:r>
          </a:p>
        </p:txBody>
      </p:sp>
      <p:sp>
        <p:nvSpPr>
          <p:cNvPr id="16" name="Arrow: Right 15">
            <a:extLst>
              <a:ext uri="{FF2B5EF4-FFF2-40B4-BE49-F238E27FC236}">
                <a16:creationId xmlns:a16="http://schemas.microsoft.com/office/drawing/2014/main" id="{40CC1A31-CC38-C714-56FB-33421E91E522}"/>
              </a:ext>
            </a:extLst>
          </p:cNvPr>
          <p:cNvSpPr/>
          <p:nvPr/>
        </p:nvSpPr>
        <p:spPr>
          <a:xfrm>
            <a:off x="537979" y="877699"/>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085989C6-4DF1-503E-5C3A-ED68AC92A681}"/>
              </a:ext>
            </a:extLst>
          </p:cNvPr>
          <p:cNvSpPr/>
          <p:nvPr/>
        </p:nvSpPr>
        <p:spPr>
          <a:xfrm>
            <a:off x="572033" y="1580851"/>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114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43A9DBB-BEBC-EC2C-BFD4-FDBD358C00AD}"/>
              </a:ext>
            </a:extLst>
          </p:cNvPr>
          <p:cNvSpPr>
            <a:spLocks noGrp="1"/>
          </p:cNvSpPr>
          <p:nvPr>
            <p:ph type="sldNum" sz="quarter" idx="12"/>
          </p:nvPr>
        </p:nvSpPr>
        <p:spPr/>
        <p:txBody>
          <a:bodyPr>
            <a:normAutofit lnSpcReduction="10000"/>
          </a:bodyPr>
          <a:lstStyle/>
          <a:p>
            <a:fld id="{907CA19C-7BB6-455C-8EEF-0179506933FA}" type="slidenum">
              <a:rPr lang="en-US" smtClean="0"/>
              <a:t>6</a:t>
            </a:fld>
            <a:endParaRPr lang="en-US"/>
          </a:p>
        </p:txBody>
      </p:sp>
      <p:sp>
        <p:nvSpPr>
          <p:cNvPr id="2" name="Rectangle: Rounded Corners 1">
            <a:extLst>
              <a:ext uri="{FF2B5EF4-FFF2-40B4-BE49-F238E27FC236}">
                <a16:creationId xmlns:a16="http://schemas.microsoft.com/office/drawing/2014/main" id="{EA042903-6A48-9BFE-B176-87189AAB9AB5}"/>
              </a:ext>
            </a:extLst>
          </p:cNvPr>
          <p:cNvSpPr/>
          <p:nvPr/>
        </p:nvSpPr>
        <p:spPr>
          <a:xfrm>
            <a:off x="6096000" y="609601"/>
            <a:ext cx="5122606" cy="48178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83ADF1-D9D8-6448-6B3C-14684AEF2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310" y="1014863"/>
            <a:ext cx="4720537" cy="3948283"/>
          </a:xfrm>
          <a:prstGeom prst="rect">
            <a:avLst/>
          </a:prstGeom>
        </p:spPr>
      </p:pic>
      <p:sp>
        <p:nvSpPr>
          <p:cNvPr id="6" name="TextBox 5">
            <a:extLst>
              <a:ext uri="{FF2B5EF4-FFF2-40B4-BE49-F238E27FC236}">
                <a16:creationId xmlns:a16="http://schemas.microsoft.com/office/drawing/2014/main" id="{BE6E4AEC-0B27-C79F-0C8E-586F753B2808}"/>
              </a:ext>
            </a:extLst>
          </p:cNvPr>
          <p:cNvSpPr txBox="1"/>
          <p:nvPr/>
        </p:nvSpPr>
        <p:spPr>
          <a:xfrm>
            <a:off x="398206" y="550602"/>
            <a:ext cx="6105832" cy="1815882"/>
          </a:xfrm>
          <a:prstGeom prst="rect">
            <a:avLst/>
          </a:prstGeom>
          <a:noFill/>
        </p:spPr>
        <p:txBody>
          <a:bodyPr wrap="square">
            <a:spAutoFit/>
          </a:bodyPr>
          <a:lstStyle/>
          <a:p>
            <a:r>
              <a:rPr lang="en-US" sz="1600" dirty="0">
                <a:latin typeface="Bahnschrift SemiBold Condensed" panose="020B0502040204020203" pitchFamily="34" charset="0"/>
              </a:rPr>
              <a:t>💡 What is the average income earned by vehicle type?</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The chart compares the average income earned per trip by vehicle type:</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Big Car: 🥇 29 USD per trip</a:t>
            </a:r>
          </a:p>
          <a:p>
            <a:r>
              <a:rPr lang="en-US" sz="1600" dirty="0">
                <a:latin typeface="Bahnschrift SemiBold Condensed" panose="020B0502040204020203" pitchFamily="34" charset="0"/>
              </a:rPr>
              <a:t>🚗 Private Car: 17 USD per trip</a:t>
            </a:r>
          </a:p>
          <a:p>
            <a:r>
              <a:rPr lang="en-US" sz="1600" dirty="0">
                <a:latin typeface="Bahnschrift SemiBold Condensed" panose="020B0502040204020203" pitchFamily="34" charset="0"/>
              </a:rPr>
              <a:t>🚘 Medium Car: 17 USD per trip</a:t>
            </a:r>
          </a:p>
        </p:txBody>
      </p:sp>
      <p:sp>
        <p:nvSpPr>
          <p:cNvPr id="10" name="TextBox 9">
            <a:extLst>
              <a:ext uri="{FF2B5EF4-FFF2-40B4-BE49-F238E27FC236}">
                <a16:creationId xmlns:a16="http://schemas.microsoft.com/office/drawing/2014/main" id="{5BB3C108-D412-32F4-F8B9-913B4C003FB3}"/>
              </a:ext>
            </a:extLst>
          </p:cNvPr>
          <p:cNvSpPr txBox="1"/>
          <p:nvPr/>
        </p:nvSpPr>
        <p:spPr>
          <a:xfrm>
            <a:off x="398206" y="2464506"/>
            <a:ext cx="5728345" cy="4031873"/>
          </a:xfrm>
          <a:prstGeom prst="rect">
            <a:avLst/>
          </a:prstGeom>
          <a:noFill/>
        </p:spPr>
        <p:txBody>
          <a:bodyPr wrap="square">
            <a:spAutoFit/>
          </a:bodyPr>
          <a:lstStyle/>
          <a:p>
            <a:r>
              <a:rPr lang="en-US" sz="1600" dirty="0">
                <a:latin typeface="Bahnschrift SemiBold Condensed" panose="020B0502040204020203" pitchFamily="34" charset="0"/>
              </a:rPr>
              <a:t>🔍 Detailed Analysis</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Big Car – Significantly higher average earnings</a:t>
            </a:r>
          </a:p>
          <a:p>
            <a:r>
              <a:rPr lang="en-US" sz="1600" dirty="0">
                <a:latin typeface="Bahnschrift SemiBold Condensed" panose="020B0502040204020203" pitchFamily="34" charset="0"/>
              </a:rPr>
              <a:t>The difference is clear and significant: large vehicles bring in, on average, ~70% more than the other two categories.</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This may indicate:</a:t>
            </a:r>
          </a:p>
          <a:p>
            <a:r>
              <a:rPr lang="en-US" sz="1600" dirty="0">
                <a:latin typeface="Bahnschrift SemiBold Condensed" panose="020B0502040204020203" pitchFamily="34" charset="0"/>
              </a:rPr>
              <a:t>    Longer trips or with more passengers.</a:t>
            </a:r>
          </a:p>
          <a:p>
            <a:r>
              <a:rPr lang="en-US" sz="1600" dirty="0">
                <a:latin typeface="Bahnschrift SemiBold Condensed" panose="020B0502040204020203" pitchFamily="34" charset="0"/>
              </a:rPr>
              <a:t>    Higher fares (e.g. for increased comfort or groups).</a:t>
            </a:r>
          </a:p>
          <a:p>
            <a:r>
              <a:rPr lang="en-US" sz="1600" dirty="0">
                <a:latin typeface="Bahnschrift SemiBold Condensed" panose="020B0502040204020203" pitchFamily="34" charset="0"/>
              </a:rPr>
              <a:t>    Corporate or premium use.</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Private &amp; Medium Cars – Equal revenues</a:t>
            </a:r>
          </a:p>
          <a:p>
            <a:r>
              <a:rPr lang="en-US" sz="1600" dirty="0">
                <a:latin typeface="Bahnschrift SemiBold Condensed" panose="020B0502040204020203" pitchFamily="34" charset="0"/>
              </a:rPr>
              <a:t>Although they probably have different trip volumes, the average revenue per trip is identical – which may signal a leveling-off of fares for standard trips.</a:t>
            </a:r>
          </a:p>
          <a:p>
            <a:r>
              <a:rPr lang="en-US" sz="1600" dirty="0">
                <a:latin typeface="Bahnschrift SemiBold Condensed" panose="020B0502040204020203" pitchFamily="34" charset="0"/>
              </a:rPr>
              <a:t>It is possible that both types serve the same customer niche and short/medium urban routes.</a:t>
            </a:r>
          </a:p>
        </p:txBody>
      </p:sp>
      <p:sp>
        <p:nvSpPr>
          <p:cNvPr id="11" name="Arrow: Right 10">
            <a:extLst>
              <a:ext uri="{FF2B5EF4-FFF2-40B4-BE49-F238E27FC236}">
                <a16:creationId xmlns:a16="http://schemas.microsoft.com/office/drawing/2014/main" id="{3EA574C9-AFC2-C52D-F3E8-A7B9626474DA}"/>
              </a:ext>
            </a:extLst>
          </p:cNvPr>
          <p:cNvSpPr/>
          <p:nvPr/>
        </p:nvSpPr>
        <p:spPr>
          <a:xfrm>
            <a:off x="398206" y="4232666"/>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90007986-F565-EB86-5569-89D9516BA15F}"/>
              </a:ext>
            </a:extLst>
          </p:cNvPr>
          <p:cNvSpPr/>
          <p:nvPr/>
        </p:nvSpPr>
        <p:spPr>
          <a:xfrm>
            <a:off x="398206" y="4487207"/>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C3CDB15-ECBC-8F4E-81EA-F1BDAADADF10}"/>
              </a:ext>
            </a:extLst>
          </p:cNvPr>
          <p:cNvSpPr/>
          <p:nvPr/>
        </p:nvSpPr>
        <p:spPr>
          <a:xfrm>
            <a:off x="398206" y="4741748"/>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84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68F379-1261-29C4-FA91-2661CA26C9C6}"/>
              </a:ext>
            </a:extLst>
          </p:cNvPr>
          <p:cNvSpPr>
            <a:spLocks noGrp="1"/>
          </p:cNvSpPr>
          <p:nvPr>
            <p:ph type="sldNum" sz="quarter" idx="12"/>
          </p:nvPr>
        </p:nvSpPr>
        <p:spPr/>
        <p:txBody>
          <a:bodyPr>
            <a:normAutofit lnSpcReduction="10000"/>
          </a:bodyPr>
          <a:lstStyle/>
          <a:p>
            <a:fld id="{907CA19C-7BB6-455C-8EEF-0179506933FA}" type="slidenum">
              <a:rPr lang="en-US" smtClean="0"/>
              <a:t>7</a:t>
            </a:fld>
            <a:endParaRPr lang="en-US"/>
          </a:p>
        </p:txBody>
      </p:sp>
      <p:sp>
        <p:nvSpPr>
          <p:cNvPr id="3" name="Rectangle: Rounded Corners 2">
            <a:extLst>
              <a:ext uri="{FF2B5EF4-FFF2-40B4-BE49-F238E27FC236}">
                <a16:creationId xmlns:a16="http://schemas.microsoft.com/office/drawing/2014/main" id="{F5DC88BF-55B8-BE48-ACE4-A17F3AD2B796}"/>
              </a:ext>
            </a:extLst>
          </p:cNvPr>
          <p:cNvSpPr/>
          <p:nvPr/>
        </p:nvSpPr>
        <p:spPr>
          <a:xfrm>
            <a:off x="1691148" y="551883"/>
            <a:ext cx="7207046" cy="32433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88D020-0A77-10FD-2C26-2CD6950CA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644" y="631525"/>
            <a:ext cx="6064054" cy="3084085"/>
          </a:xfrm>
          <a:prstGeom prst="rect">
            <a:avLst/>
          </a:prstGeom>
        </p:spPr>
      </p:pic>
      <p:sp>
        <p:nvSpPr>
          <p:cNvPr id="12" name="TextBox 11">
            <a:extLst>
              <a:ext uri="{FF2B5EF4-FFF2-40B4-BE49-F238E27FC236}">
                <a16:creationId xmlns:a16="http://schemas.microsoft.com/office/drawing/2014/main" id="{F6D0725E-C691-2BE8-A8D1-F6C8ECCA5CE8}"/>
              </a:ext>
            </a:extLst>
          </p:cNvPr>
          <p:cNvSpPr txBox="1"/>
          <p:nvPr/>
        </p:nvSpPr>
        <p:spPr>
          <a:xfrm>
            <a:off x="1592826" y="4061698"/>
            <a:ext cx="4503174" cy="2339102"/>
          </a:xfrm>
          <a:prstGeom prst="rect">
            <a:avLst/>
          </a:prstGeom>
          <a:noFill/>
        </p:spPr>
        <p:txBody>
          <a:bodyPr wrap="square">
            <a:spAutoFit/>
          </a:bodyPr>
          <a:lstStyle/>
          <a:p>
            <a:r>
              <a:rPr lang="en-US" sz="1800" dirty="0">
                <a:latin typeface="Bahnschrift SemiBold Condensed" panose="020B0502040204020203" pitchFamily="34" charset="0"/>
              </a:rPr>
              <a:t>📌</a:t>
            </a:r>
            <a:r>
              <a:rPr lang="en-US" dirty="0"/>
              <a:t> </a:t>
            </a:r>
            <a:r>
              <a:rPr lang="en-US" sz="1600" dirty="0">
                <a:latin typeface="Bahnschrift SemiBold Condensed" panose="020B0502040204020203" pitchFamily="34" charset="0"/>
              </a:rPr>
              <a:t>Strategic interpretation if revenue maximization is desired:</a:t>
            </a:r>
          </a:p>
          <a:p>
            <a:r>
              <a:rPr lang="en-US" sz="1600" dirty="0">
                <a:latin typeface="Bahnschrift SemiBold Condensed" panose="020B0502040204020203" pitchFamily="34" charset="0"/>
              </a:rPr>
              <a:t>It would be useful to encourage the use of Big Cars during peak hours or on profitable routes.</a:t>
            </a:r>
          </a:p>
          <a:p>
            <a:r>
              <a:rPr lang="en-US" sz="1600" dirty="0">
                <a:latin typeface="Bahnschrift SemiBold Condensed" panose="020B0502040204020203" pitchFamily="34" charset="0"/>
              </a:rPr>
              <a:t>One could study whether Big Cars have a lower occupancy rate but higher value/trip, or if they are simply used more efficiently.</a:t>
            </a:r>
          </a:p>
          <a:p>
            <a:r>
              <a:rPr lang="en-US" sz="1600" dirty="0">
                <a:latin typeface="Bahnschrift SemiBold Condensed" panose="020B0502040204020203" pitchFamily="34" charset="0"/>
              </a:rPr>
              <a:t>📌</a:t>
            </a:r>
            <a:r>
              <a:rPr lang="en-US" sz="1600" dirty="0"/>
              <a:t> </a:t>
            </a:r>
            <a:r>
              <a:rPr lang="en-US" sz="1600" dirty="0">
                <a:latin typeface="Bahnschrift SemiBold Condensed" panose="020B0502040204020203" pitchFamily="34" charset="0"/>
              </a:rPr>
              <a:t>For drivers and companies:</a:t>
            </a:r>
          </a:p>
          <a:p>
            <a:r>
              <a:rPr lang="en-US" sz="1600" dirty="0">
                <a:solidFill>
                  <a:srgbClr val="FF0000"/>
                </a:solidFill>
                <a:latin typeface="Bahnschrift SemiBold Condensed" panose="020B0502040204020203" pitchFamily="34" charset="0"/>
              </a:rPr>
              <a:t>Optimizing the fleet </a:t>
            </a:r>
            <a:r>
              <a:rPr lang="en-US" sz="1600" dirty="0">
                <a:latin typeface="Bahnschrift SemiBold Condensed" panose="020B0502040204020203" pitchFamily="34" charset="0"/>
              </a:rPr>
              <a:t>towards a higher percentage of Big Cars could increase the average profit per trip if demand supports it.</a:t>
            </a:r>
          </a:p>
        </p:txBody>
      </p:sp>
      <p:sp>
        <p:nvSpPr>
          <p:cNvPr id="14" name="TextBox 13">
            <a:extLst>
              <a:ext uri="{FF2B5EF4-FFF2-40B4-BE49-F238E27FC236}">
                <a16:creationId xmlns:a16="http://schemas.microsoft.com/office/drawing/2014/main" id="{CB2AA4BE-5003-FD36-2050-931EC6E3CE5F}"/>
              </a:ext>
            </a:extLst>
          </p:cNvPr>
          <p:cNvSpPr txBox="1"/>
          <p:nvPr/>
        </p:nvSpPr>
        <p:spPr>
          <a:xfrm>
            <a:off x="6292646" y="4097235"/>
            <a:ext cx="4788310" cy="1846659"/>
          </a:xfrm>
          <a:prstGeom prst="rect">
            <a:avLst/>
          </a:prstGeom>
          <a:noFill/>
        </p:spPr>
        <p:txBody>
          <a:bodyPr wrap="square">
            <a:spAutoFit/>
          </a:bodyPr>
          <a:lstStyle/>
          <a:p>
            <a:r>
              <a:rPr lang="en-US" dirty="0"/>
              <a:t>🧩 </a:t>
            </a:r>
            <a:r>
              <a:rPr lang="en-US" sz="1600" dirty="0">
                <a:latin typeface="Bahnschrift SemiBold Condensed" panose="020B0502040204020203" pitchFamily="34" charset="0"/>
              </a:rPr>
              <a:t>Link to other graphs:</a:t>
            </a:r>
          </a:p>
          <a:p>
            <a:endParaRPr lang="en-US" sz="1600" dirty="0">
              <a:latin typeface="Bahnschrift SemiBold Condensed" panose="020B0502040204020203" pitchFamily="34" charset="0"/>
            </a:endParaRPr>
          </a:p>
          <a:p>
            <a:r>
              <a:rPr lang="en-US" sz="1600" dirty="0"/>
              <a:t>✅</a:t>
            </a:r>
            <a:r>
              <a:rPr lang="en-US" sz="1600" dirty="0">
                <a:latin typeface="Bahnschrift SemiBold Condensed" panose="020B0502040204020203" pitchFamily="34" charset="0"/>
              </a:rPr>
              <a:t>  Even though Private Cars dominate in terms of number of trips (according to the first graph), they are not as profitable as Big Cars.</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a:t>
            </a:r>
            <a:r>
              <a:rPr lang="en-US" sz="1600" dirty="0"/>
              <a:t>✅</a:t>
            </a:r>
            <a:r>
              <a:rPr lang="en-US" sz="1600" dirty="0">
                <a:latin typeface="Bahnschrift SemiBold Condensed" panose="020B0502040204020203" pitchFamily="34" charset="0"/>
              </a:rPr>
              <a:t>  A possible imbalance between volume and average trip value is confirmed, useful in making operational decisions.</a:t>
            </a:r>
          </a:p>
        </p:txBody>
      </p:sp>
      <p:sp>
        <p:nvSpPr>
          <p:cNvPr id="16" name="TextBox 15">
            <a:extLst>
              <a:ext uri="{FF2B5EF4-FFF2-40B4-BE49-F238E27FC236}">
                <a16:creationId xmlns:a16="http://schemas.microsoft.com/office/drawing/2014/main" id="{212D6E4D-04B8-C48A-5AB7-F7A12D1D4B67}"/>
              </a:ext>
            </a:extLst>
          </p:cNvPr>
          <p:cNvSpPr txBox="1"/>
          <p:nvPr/>
        </p:nvSpPr>
        <p:spPr>
          <a:xfrm>
            <a:off x="1194619" y="4559398"/>
            <a:ext cx="398207" cy="369332"/>
          </a:xfrm>
          <a:prstGeom prst="rect">
            <a:avLst/>
          </a:prstGeom>
          <a:noFill/>
        </p:spPr>
        <p:txBody>
          <a:bodyPr wrap="square">
            <a:spAutoFit/>
          </a:bodyPr>
          <a:lstStyle/>
          <a:p>
            <a:r>
              <a:rPr lang="en-US" sz="1800" dirty="0"/>
              <a:t>✅</a:t>
            </a:r>
            <a:endParaRPr lang="en-US" dirty="0"/>
          </a:p>
        </p:txBody>
      </p:sp>
      <p:sp>
        <p:nvSpPr>
          <p:cNvPr id="18" name="TextBox 17">
            <a:extLst>
              <a:ext uri="{FF2B5EF4-FFF2-40B4-BE49-F238E27FC236}">
                <a16:creationId xmlns:a16="http://schemas.microsoft.com/office/drawing/2014/main" id="{DB86FD47-7DCD-A080-8BB1-302251F41347}"/>
              </a:ext>
            </a:extLst>
          </p:cNvPr>
          <p:cNvSpPr txBox="1"/>
          <p:nvPr/>
        </p:nvSpPr>
        <p:spPr>
          <a:xfrm>
            <a:off x="1189703" y="5110767"/>
            <a:ext cx="408039" cy="369332"/>
          </a:xfrm>
          <a:prstGeom prst="rect">
            <a:avLst/>
          </a:prstGeom>
          <a:noFill/>
        </p:spPr>
        <p:txBody>
          <a:bodyPr wrap="square">
            <a:spAutoFit/>
          </a:bodyPr>
          <a:lstStyle/>
          <a:p>
            <a:r>
              <a:rPr lang="en-US" sz="1800" dirty="0"/>
              <a:t>✅</a:t>
            </a:r>
            <a:endParaRPr lang="en-US" dirty="0"/>
          </a:p>
        </p:txBody>
      </p:sp>
    </p:spTree>
    <p:extLst>
      <p:ext uri="{BB962C8B-B14F-4D97-AF65-F5344CB8AC3E}">
        <p14:creationId xmlns:p14="http://schemas.microsoft.com/office/powerpoint/2010/main" val="3640178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4FA7415A-038C-A515-C5B6-C18CFBB59F39}"/>
              </a:ext>
            </a:extLst>
          </p:cNvPr>
          <p:cNvSpPr>
            <a:spLocks noGrp="1"/>
          </p:cNvSpPr>
          <p:nvPr>
            <p:ph type="sldNum" sz="quarter" idx="12"/>
          </p:nvPr>
        </p:nvSpPr>
        <p:spPr/>
        <p:txBody>
          <a:bodyPr>
            <a:normAutofit lnSpcReduction="10000"/>
          </a:bodyPr>
          <a:lstStyle/>
          <a:p>
            <a:fld id="{907CA19C-7BB6-455C-8EEF-0179506933FA}" type="slidenum">
              <a:rPr lang="en-US" smtClean="0"/>
              <a:t>8</a:t>
            </a:fld>
            <a:endParaRPr lang="en-US"/>
          </a:p>
        </p:txBody>
      </p:sp>
      <p:sp>
        <p:nvSpPr>
          <p:cNvPr id="2" name="Rectangle: Rounded Corners 1">
            <a:extLst>
              <a:ext uri="{FF2B5EF4-FFF2-40B4-BE49-F238E27FC236}">
                <a16:creationId xmlns:a16="http://schemas.microsoft.com/office/drawing/2014/main" id="{83F42F13-32D9-9B2C-31A0-A5FF8C1F77D2}"/>
              </a:ext>
            </a:extLst>
          </p:cNvPr>
          <p:cNvSpPr/>
          <p:nvPr/>
        </p:nvSpPr>
        <p:spPr>
          <a:xfrm>
            <a:off x="681846" y="1428135"/>
            <a:ext cx="5191432" cy="40017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9C0C608-D8C3-4A24-3F14-44C698020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905" y="1668110"/>
            <a:ext cx="4673314" cy="3521778"/>
          </a:xfrm>
          <a:prstGeom prst="rect">
            <a:avLst/>
          </a:prstGeom>
        </p:spPr>
      </p:pic>
      <p:sp>
        <p:nvSpPr>
          <p:cNvPr id="6" name="TextBox 5">
            <a:extLst>
              <a:ext uri="{FF2B5EF4-FFF2-40B4-BE49-F238E27FC236}">
                <a16:creationId xmlns:a16="http://schemas.microsoft.com/office/drawing/2014/main" id="{90447E56-852D-403F-0CD6-3AE242C871A1}"/>
              </a:ext>
            </a:extLst>
          </p:cNvPr>
          <p:cNvSpPr txBox="1"/>
          <p:nvPr/>
        </p:nvSpPr>
        <p:spPr>
          <a:xfrm>
            <a:off x="6096000" y="1668110"/>
            <a:ext cx="4522839" cy="2800767"/>
          </a:xfrm>
          <a:prstGeom prst="rect">
            <a:avLst/>
          </a:prstGeom>
          <a:noFill/>
        </p:spPr>
        <p:txBody>
          <a:bodyPr wrap="square">
            <a:spAutoFit/>
          </a:bodyPr>
          <a:lstStyle/>
          <a:p>
            <a:r>
              <a:rPr lang="en-US" sz="1600" dirty="0">
                <a:latin typeface="Bahnschrift SemiBold Condensed" panose="020B0502040204020203" pitchFamily="34" charset="0"/>
              </a:rPr>
              <a:t>💡What is the day with the highest average income?</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Monday : </a:t>
            </a:r>
          </a:p>
          <a:p>
            <a:r>
              <a:rPr lang="en-US" sz="1600" dirty="0">
                <a:latin typeface="Bahnschrift SemiBold Condensed" panose="020B0502040204020203" pitchFamily="34" charset="0"/>
              </a:rPr>
              <a:t>Possibly related to commuting to work – the beginning of the week brings increased demand.</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Sunday :</a:t>
            </a:r>
          </a:p>
          <a:p>
            <a:r>
              <a:rPr lang="en-US" sz="1600" dirty="0">
                <a:latin typeface="Bahnschrift SemiBold Condensed" panose="020B0502040204020203" pitchFamily="34" charset="0"/>
              </a:rPr>
              <a:t> Could be a peak due to:</a:t>
            </a:r>
          </a:p>
          <a:p>
            <a:r>
              <a:rPr lang="en-US" sz="1600" dirty="0">
                <a:latin typeface="Bahnschrift SemiBold Condensed" panose="020B0502040204020203" pitchFamily="34" charset="0"/>
              </a:rPr>
              <a:t> Weekend tourism, traveling</a:t>
            </a:r>
          </a:p>
          <a:p>
            <a:r>
              <a:rPr lang="en-US" sz="1600" dirty="0">
                <a:latin typeface="Bahnschrift SemiBold Condensed" panose="020B0502040204020203" pitchFamily="34" charset="0"/>
              </a:rPr>
              <a:t> Outings (restaurants, events)</a:t>
            </a:r>
          </a:p>
          <a:p>
            <a:r>
              <a:rPr lang="en-US" sz="1600" dirty="0">
                <a:latin typeface="Bahnschrift SemiBold Condensed" panose="020B0502040204020203" pitchFamily="34" charset="0"/>
              </a:rPr>
              <a:t> Weekend days off or relaxation</a:t>
            </a:r>
          </a:p>
        </p:txBody>
      </p:sp>
      <p:sp>
        <p:nvSpPr>
          <p:cNvPr id="7" name="Arrow: Right 6">
            <a:extLst>
              <a:ext uri="{FF2B5EF4-FFF2-40B4-BE49-F238E27FC236}">
                <a16:creationId xmlns:a16="http://schemas.microsoft.com/office/drawing/2014/main" id="{B0AE5CA8-4EE3-322A-6F49-6D49DD1C1E31}"/>
              </a:ext>
            </a:extLst>
          </p:cNvPr>
          <p:cNvSpPr/>
          <p:nvPr/>
        </p:nvSpPr>
        <p:spPr>
          <a:xfrm>
            <a:off x="6109253" y="2256382"/>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BB112BB6-F65F-13EE-01F9-6A50D943EADA}"/>
              </a:ext>
            </a:extLst>
          </p:cNvPr>
          <p:cNvSpPr/>
          <p:nvPr/>
        </p:nvSpPr>
        <p:spPr>
          <a:xfrm>
            <a:off x="6109253" y="3189139"/>
            <a:ext cx="196646" cy="1734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7645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DD30DD-D8E0-AA39-0D9F-ABA847DED3DE}"/>
              </a:ext>
            </a:extLst>
          </p:cNvPr>
          <p:cNvSpPr>
            <a:spLocks noGrp="1"/>
          </p:cNvSpPr>
          <p:nvPr>
            <p:ph type="sldNum" sz="quarter" idx="12"/>
          </p:nvPr>
        </p:nvSpPr>
        <p:spPr/>
        <p:txBody>
          <a:bodyPr>
            <a:normAutofit lnSpcReduction="10000"/>
          </a:bodyPr>
          <a:lstStyle/>
          <a:p>
            <a:fld id="{907CA19C-7BB6-455C-8EEF-0179506933FA}" type="slidenum">
              <a:rPr lang="en-US" smtClean="0"/>
              <a:t>9</a:t>
            </a:fld>
            <a:endParaRPr lang="en-US"/>
          </a:p>
        </p:txBody>
      </p:sp>
      <p:sp>
        <p:nvSpPr>
          <p:cNvPr id="3" name="Rectangle: Rounded Corners 2">
            <a:extLst>
              <a:ext uri="{FF2B5EF4-FFF2-40B4-BE49-F238E27FC236}">
                <a16:creationId xmlns:a16="http://schemas.microsoft.com/office/drawing/2014/main" id="{66FF2F89-5388-73AF-DE0B-B18F7300CAD2}"/>
              </a:ext>
            </a:extLst>
          </p:cNvPr>
          <p:cNvSpPr/>
          <p:nvPr/>
        </p:nvSpPr>
        <p:spPr>
          <a:xfrm>
            <a:off x="5604386" y="1323426"/>
            <a:ext cx="5545394" cy="43556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4543F7-15F0-BFE8-2665-CE6F08A35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0" y="1537277"/>
            <a:ext cx="5070166" cy="3927987"/>
          </a:xfrm>
          <a:prstGeom prst="rect">
            <a:avLst/>
          </a:prstGeom>
        </p:spPr>
      </p:pic>
      <p:sp>
        <p:nvSpPr>
          <p:cNvPr id="8" name="TextBox 7">
            <a:extLst>
              <a:ext uri="{FF2B5EF4-FFF2-40B4-BE49-F238E27FC236}">
                <a16:creationId xmlns:a16="http://schemas.microsoft.com/office/drawing/2014/main" id="{6E817DCD-115E-1226-CD39-F4FB776FEC31}"/>
              </a:ext>
            </a:extLst>
          </p:cNvPr>
          <p:cNvSpPr txBox="1"/>
          <p:nvPr/>
        </p:nvSpPr>
        <p:spPr>
          <a:xfrm>
            <a:off x="621890" y="1971390"/>
            <a:ext cx="4628536" cy="1815882"/>
          </a:xfrm>
          <a:prstGeom prst="rect">
            <a:avLst/>
          </a:prstGeom>
          <a:noFill/>
        </p:spPr>
        <p:txBody>
          <a:bodyPr wrap="square">
            <a:spAutoFit/>
          </a:bodyPr>
          <a:lstStyle/>
          <a:p>
            <a:r>
              <a:rPr lang="en-US" sz="1600" dirty="0"/>
              <a:t>✅</a:t>
            </a:r>
            <a:r>
              <a:rPr lang="en-US" sz="1600" dirty="0">
                <a:latin typeface="Bahnschrift SemiBold Condensed" panose="020B0502040204020203" pitchFamily="34" charset="0"/>
              </a:rPr>
              <a:t>  The rest of the weekday shows lower average incomes, suggesting a more stable rhythm, without notable activity peaks.</a:t>
            </a:r>
          </a:p>
          <a:p>
            <a:endParaRPr lang="en-US" sz="1600" dirty="0">
              <a:latin typeface="Bahnschrift SemiBold Condensed" panose="020B0502040204020203" pitchFamily="34" charset="0"/>
            </a:endParaRPr>
          </a:p>
          <a:p>
            <a:r>
              <a:rPr lang="en-US" sz="1600" dirty="0">
                <a:latin typeface="Bahnschrift SemiBold Condensed" panose="020B0502040204020203" pitchFamily="34" charset="0"/>
              </a:rPr>
              <a:t> </a:t>
            </a:r>
            <a:r>
              <a:rPr lang="en-US" sz="1600" dirty="0"/>
              <a:t>✅ </a:t>
            </a:r>
            <a:r>
              <a:rPr lang="en-US" sz="1600" dirty="0">
                <a:latin typeface="Bahnschrift SemiBold Condensed" panose="020B0502040204020203" pitchFamily="34" charset="0"/>
              </a:rPr>
              <a:t>This distribution provides an interesting insight into how urban mobility behavior has been influenced in the immediate post-pandemic period, with a focus on the beginning and end of the week.</a:t>
            </a:r>
          </a:p>
        </p:txBody>
      </p:sp>
    </p:spTree>
    <p:extLst>
      <p:ext uri="{BB962C8B-B14F-4D97-AF65-F5344CB8AC3E}">
        <p14:creationId xmlns:p14="http://schemas.microsoft.com/office/powerpoint/2010/main" val="130080561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960</TotalTime>
  <Words>1223</Words>
  <Application>Microsoft Office PowerPoint</Application>
  <PresentationFormat>Widescreen</PresentationFormat>
  <Paragraphs>146</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Bahnschrift Condensed</vt:lpstr>
      <vt:lpstr>Bahnschrift SemiBold Condensed</vt:lpstr>
      <vt:lpstr>Calibri</vt:lpstr>
      <vt:lpstr>Century Schoolbook</vt:lpstr>
      <vt:lpstr>Rockwell Extra Bold</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Simona Mihaela</dc:creator>
  <cp:lastModifiedBy>Simona Mihaela</cp:lastModifiedBy>
  <cp:revision>5</cp:revision>
  <dcterms:created xsi:type="dcterms:W3CDTF">2025-04-14T18:09:15Z</dcterms:created>
  <dcterms:modified xsi:type="dcterms:W3CDTF">2025-04-16T14:36:35Z</dcterms:modified>
</cp:coreProperties>
</file>